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handoutMasterIdLst>
    <p:handoutMasterId r:id="rId26"/>
  </p:handoutMasterIdLst>
  <p:sldIdLst>
    <p:sldId id="289" r:id="rId4"/>
    <p:sldId id="266" r:id="rId5"/>
    <p:sldId id="286" r:id="rId6"/>
    <p:sldId id="272" r:id="rId7"/>
    <p:sldId id="282" r:id="rId8"/>
    <p:sldId id="267" r:id="rId9"/>
    <p:sldId id="257" r:id="rId10"/>
    <p:sldId id="259" r:id="rId11"/>
    <p:sldId id="260" r:id="rId12"/>
    <p:sldId id="261" r:id="rId13"/>
    <p:sldId id="270" r:id="rId14"/>
    <p:sldId id="288" r:id="rId15"/>
    <p:sldId id="276" r:id="rId16"/>
    <p:sldId id="263" r:id="rId17"/>
    <p:sldId id="264" r:id="rId18"/>
    <p:sldId id="281" r:id="rId19"/>
    <p:sldId id="280" r:id="rId20"/>
    <p:sldId id="275" r:id="rId21"/>
    <p:sldId id="279" r:id="rId22"/>
    <p:sldId id="283" r:id="rId23"/>
    <p:sldId id="287" r:id="rId24"/>
  </p:sldIdLst>
  <p:sldSz cx="9144000" cy="6858000" type="screen4x3"/>
  <p:notesSz cx="68072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53B"/>
    <a:srgbClr val="EB9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106" autoAdjust="0"/>
  </p:normalViewPr>
  <p:slideViewPr>
    <p:cSldViewPr snapToGrid="0">
      <p:cViewPr varScale="1">
        <p:scale>
          <a:sx n="114" d="100"/>
          <a:sy n="114" d="100"/>
        </p:scale>
        <p:origin x="15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7"/>
            <a:ext cx="2949787" cy="498475"/>
          </a:xfrm>
          <a:prstGeom prst="rect">
            <a:avLst/>
          </a:prstGeom>
        </p:spPr>
        <p:txBody>
          <a:bodyPr vert="horz" lIns="91119" tIns="45558" rIns="91119" bIns="4555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7"/>
            <a:ext cx="2949787" cy="498475"/>
          </a:xfrm>
          <a:prstGeom prst="rect">
            <a:avLst/>
          </a:prstGeom>
        </p:spPr>
        <p:txBody>
          <a:bodyPr vert="horz" lIns="91119" tIns="45558" rIns="91119" bIns="45558" rtlCol="0"/>
          <a:lstStyle>
            <a:lvl1pPr algn="r">
              <a:defRPr sz="1200"/>
            </a:lvl1pPr>
          </a:lstStyle>
          <a:p>
            <a:fld id="{C8DE4667-2FEF-456D-BBC4-8D8D0C00A045}" type="datetimeFigureOut">
              <a:rPr kumimoji="1" lang="ja-JP" altLang="en-US" smtClean="0"/>
              <a:t>2021/10/25</a:t>
            </a:fld>
            <a:endParaRPr kumimoji="1" lang="ja-JP" altLang="en-US"/>
          </a:p>
        </p:txBody>
      </p:sp>
      <p:sp>
        <p:nvSpPr>
          <p:cNvPr id="4" name="フッター プレースホルダー 3"/>
          <p:cNvSpPr>
            <a:spLocks noGrp="1"/>
          </p:cNvSpPr>
          <p:nvPr>
            <p:ph type="ftr" sz="quarter" idx="2"/>
          </p:nvPr>
        </p:nvSpPr>
        <p:spPr>
          <a:xfrm>
            <a:off x="1" y="9447221"/>
            <a:ext cx="2949787" cy="498475"/>
          </a:xfrm>
          <a:prstGeom prst="rect">
            <a:avLst/>
          </a:prstGeom>
        </p:spPr>
        <p:txBody>
          <a:bodyPr vert="horz" lIns="91119" tIns="45558" rIns="91119" bIns="4555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7221"/>
            <a:ext cx="2949787" cy="498475"/>
          </a:xfrm>
          <a:prstGeom prst="rect">
            <a:avLst/>
          </a:prstGeom>
        </p:spPr>
        <p:txBody>
          <a:bodyPr vert="horz" lIns="91119" tIns="45558" rIns="91119" bIns="45558" rtlCol="0" anchor="b"/>
          <a:lstStyle>
            <a:lvl1pPr algn="r">
              <a:defRPr sz="1200"/>
            </a:lvl1pPr>
          </a:lstStyle>
          <a:p>
            <a:fld id="{D564C24B-65E8-4DAF-8FB5-C31D09393686}" type="slidenum">
              <a:rPr kumimoji="1" lang="ja-JP" altLang="en-US" smtClean="0"/>
              <a:t>‹#›</a:t>
            </a:fld>
            <a:endParaRPr kumimoji="1" lang="ja-JP" altLang="en-US"/>
          </a:p>
        </p:txBody>
      </p:sp>
    </p:spTree>
    <p:extLst>
      <p:ext uri="{BB962C8B-B14F-4D97-AF65-F5344CB8AC3E}">
        <p14:creationId xmlns:p14="http://schemas.microsoft.com/office/powerpoint/2010/main" val="8675660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789" cy="499013"/>
          </a:xfrm>
          <a:prstGeom prst="rect">
            <a:avLst/>
          </a:prstGeom>
        </p:spPr>
        <p:txBody>
          <a:bodyPr vert="horz" lIns="92194" tIns="46099" rIns="92194" bIns="460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3" y="4"/>
            <a:ext cx="2949789" cy="499013"/>
          </a:xfrm>
          <a:prstGeom prst="rect">
            <a:avLst/>
          </a:prstGeom>
        </p:spPr>
        <p:txBody>
          <a:bodyPr vert="horz" lIns="92194" tIns="46099" rIns="92194" bIns="46099" rtlCol="0"/>
          <a:lstStyle>
            <a:lvl1pPr algn="r">
              <a:defRPr sz="1200"/>
            </a:lvl1pPr>
          </a:lstStyle>
          <a:p>
            <a:fld id="{69B986D1-9C7F-4B65-825D-7EE95E6E8529}" type="datetimeFigureOut">
              <a:rPr kumimoji="1" lang="ja-JP" altLang="en-US" smtClean="0"/>
              <a:t>2021/10/25</a:t>
            </a:fld>
            <a:endParaRPr kumimoji="1" lang="ja-JP" altLang="en-US"/>
          </a:p>
        </p:txBody>
      </p:sp>
      <p:sp>
        <p:nvSpPr>
          <p:cNvPr id="4" name="スライド イメージ プレースホルダー 3"/>
          <p:cNvSpPr>
            <a:spLocks noGrp="1" noRot="1" noChangeAspect="1"/>
          </p:cNvSpPr>
          <p:nvPr>
            <p:ph type="sldImg" idx="2"/>
          </p:nvPr>
        </p:nvSpPr>
        <p:spPr>
          <a:xfrm>
            <a:off x="1168400" y="1246188"/>
            <a:ext cx="4470400" cy="3352800"/>
          </a:xfrm>
          <a:prstGeom prst="rect">
            <a:avLst/>
          </a:prstGeom>
          <a:noFill/>
          <a:ln w="12700">
            <a:solidFill>
              <a:prstClr val="black"/>
            </a:solidFill>
          </a:ln>
        </p:spPr>
        <p:txBody>
          <a:bodyPr vert="horz" lIns="92194" tIns="46099" rIns="92194" bIns="46099" rtlCol="0" anchor="ctr"/>
          <a:lstStyle/>
          <a:p>
            <a:endParaRPr lang="ja-JP" altLang="en-US"/>
          </a:p>
        </p:txBody>
      </p:sp>
      <p:sp>
        <p:nvSpPr>
          <p:cNvPr id="5" name="ノート プレースホルダー 4"/>
          <p:cNvSpPr>
            <a:spLocks noGrp="1"/>
          </p:cNvSpPr>
          <p:nvPr>
            <p:ph type="body" sz="quarter" idx="3"/>
          </p:nvPr>
        </p:nvSpPr>
        <p:spPr>
          <a:xfrm>
            <a:off x="680720" y="4786370"/>
            <a:ext cx="5445760" cy="3916116"/>
          </a:xfrm>
          <a:prstGeom prst="rect">
            <a:avLst/>
          </a:prstGeom>
        </p:spPr>
        <p:txBody>
          <a:bodyPr vert="horz" lIns="92194" tIns="46099" rIns="92194" bIns="460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6685"/>
            <a:ext cx="2949789" cy="499010"/>
          </a:xfrm>
          <a:prstGeom prst="rect">
            <a:avLst/>
          </a:prstGeom>
        </p:spPr>
        <p:txBody>
          <a:bodyPr vert="horz" lIns="92194" tIns="46099" rIns="92194" bIns="460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3" y="9446685"/>
            <a:ext cx="2949789" cy="499010"/>
          </a:xfrm>
          <a:prstGeom prst="rect">
            <a:avLst/>
          </a:prstGeom>
        </p:spPr>
        <p:txBody>
          <a:bodyPr vert="horz" lIns="92194" tIns="46099" rIns="92194" bIns="46099" rtlCol="0" anchor="b"/>
          <a:lstStyle>
            <a:lvl1pPr algn="r">
              <a:defRPr sz="1200"/>
            </a:lvl1pPr>
          </a:lstStyle>
          <a:p>
            <a:fld id="{8433733E-4FCF-4132-ACFC-78641A6F5444}" type="slidenum">
              <a:rPr kumimoji="1" lang="ja-JP" altLang="en-US" smtClean="0"/>
              <a:t>‹#›</a:t>
            </a:fld>
            <a:endParaRPr kumimoji="1" lang="ja-JP" altLang="en-US"/>
          </a:p>
        </p:txBody>
      </p:sp>
    </p:spTree>
    <p:extLst>
      <p:ext uri="{BB962C8B-B14F-4D97-AF65-F5344CB8AC3E}">
        <p14:creationId xmlns:p14="http://schemas.microsoft.com/office/powerpoint/2010/main" val="9313761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今日は新型コロナウイルス感染症についてのお話ということですが、</a:t>
            </a:r>
            <a:endParaRPr kumimoji="1" lang="en-US" altLang="ja-JP" dirty="0"/>
          </a:p>
          <a:p>
            <a:r>
              <a:rPr kumimoji="1" lang="ja-JP" altLang="en-US" dirty="0"/>
              <a:t>新型コロナ感染症に関しては、毎日のように、テレビやネットなどでの情報がでていますので、今日は復習ということでお話しをしたいと思います</a:t>
            </a:r>
            <a:endParaRPr kumimoji="1" lang="en-US" altLang="ja-JP" dirty="0"/>
          </a:p>
          <a:p>
            <a:r>
              <a:rPr kumimoji="1" lang="ja-JP" altLang="en-US" dirty="0"/>
              <a:t>また、情報も変わっていきますので、今日時点での情報ということでよろしくお願いします</a:t>
            </a:r>
            <a:endParaRPr kumimoji="1" lang="en-US" altLang="ja-JP" dirty="0"/>
          </a:p>
          <a:p>
            <a:endParaRPr kumimoji="1" lang="en-US" altLang="ja-JP" dirty="0"/>
          </a:p>
        </p:txBody>
      </p:sp>
    </p:spTree>
    <p:extLst>
      <p:ext uri="{BB962C8B-B14F-4D97-AF65-F5344CB8AC3E}">
        <p14:creationId xmlns:p14="http://schemas.microsoft.com/office/powerpoint/2010/main" val="238357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みなさん手洗いはやっておられると思いますが、</a:t>
            </a:r>
            <a:endParaRPr kumimoji="1" lang="en-US" altLang="ja-JP" dirty="0"/>
          </a:p>
          <a:p>
            <a:r>
              <a:rPr kumimoji="1" lang="ja-JP" altLang="en-US" dirty="0"/>
              <a:t>３０秒間時間をかけてしっかり行いましょう。</a:t>
            </a:r>
            <a:endParaRPr kumimoji="1" lang="en-US" altLang="ja-JP" dirty="0"/>
          </a:p>
          <a:p>
            <a:pPr defTabSz="922018"/>
            <a:r>
              <a:rPr kumimoji="1" lang="ja-JP" altLang="en-US" dirty="0"/>
              <a:t>手洗いのタイミングは外から帰ったときやご飯を食べる前などこまめにするようにしましょう。</a:t>
            </a:r>
            <a:endParaRPr kumimoji="1" lang="en-US" altLang="ja-JP" dirty="0"/>
          </a:p>
          <a:p>
            <a:pPr defTabSz="922018"/>
            <a:r>
              <a:rPr kumimoji="1" lang="ja-JP" altLang="en-US" dirty="0"/>
              <a:t>汚れが付いていないときは７０</a:t>
            </a:r>
            <a:r>
              <a:rPr kumimoji="1" lang="en-US" altLang="ja-JP" dirty="0"/>
              <a:t>% </a:t>
            </a:r>
            <a:r>
              <a:rPr kumimoji="1" lang="ja-JP" altLang="en-US" dirty="0"/>
              <a:t>以上のアルコール消毒薬でもＯＫです。消毒薬を使うときは、ノズルを下までしっかり押してたっぷりと出し、指の間や爪の間などにも消毒薬が行き渡るようにしましょう。</a:t>
            </a:r>
            <a:endParaRPr kumimoji="1" lang="en-US" altLang="ja-JP" dirty="0"/>
          </a:p>
          <a:p>
            <a:pPr defTabSz="922018"/>
            <a:r>
              <a:rPr kumimoji="1" lang="ja-JP" altLang="en-US" dirty="0"/>
              <a:t>実際にやってみましょうか　　ハッピーバースデーの歌２回分です　　３０秒というのが結構長いということです</a:t>
            </a:r>
            <a:endParaRPr kumimoji="1" lang="en-US" altLang="ja-JP" dirty="0"/>
          </a:p>
        </p:txBody>
      </p:sp>
    </p:spTree>
    <p:extLst>
      <p:ext uri="{BB962C8B-B14F-4D97-AF65-F5344CB8AC3E}">
        <p14:creationId xmlns:p14="http://schemas.microsoft.com/office/powerpoint/2010/main" val="208650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今お話しした感染予防行動のまとめです。</a:t>
            </a:r>
            <a:endParaRPr kumimoji="1" lang="en-US" altLang="ja-JP" dirty="0"/>
          </a:p>
          <a:p>
            <a:r>
              <a:rPr kumimoji="1" lang="en-US" altLang="ja-JP" dirty="0"/>
              <a:t>3</a:t>
            </a:r>
            <a:r>
              <a:rPr kumimoji="1" lang="ja-JP" altLang="en-US" dirty="0" err="1"/>
              <a:t>つの</a:t>
            </a:r>
            <a:r>
              <a:rPr kumimoji="1" lang="ja-JP" altLang="en-US" dirty="0"/>
              <a:t>基本に加えて、換気にも気をつけましょう</a:t>
            </a:r>
            <a:endParaRPr kumimoji="1" lang="en-US" altLang="ja-JP" dirty="0"/>
          </a:p>
          <a:p>
            <a:r>
              <a:rPr kumimoji="1" lang="ja-JP" altLang="en-US" dirty="0"/>
              <a:t>寒いですが一時間に２回程度が目安です</a:t>
            </a:r>
            <a:endParaRPr kumimoji="1" lang="en-US" altLang="ja-JP" dirty="0"/>
          </a:p>
          <a:p>
            <a:r>
              <a:rPr lang="ja-JP" altLang="en-US" dirty="0"/>
              <a:t>ウイルスは低温乾燥したところで増殖するので、温度１８度以上、湿度４０％以上に保てるとよいといわれています、温湿度計なども準備できているといいかと思います。</a:t>
            </a:r>
            <a:endParaRPr lang="en-US" altLang="ja-JP" dirty="0"/>
          </a:p>
          <a:p>
            <a:r>
              <a:rPr kumimoji="1" lang="ja-JP" altLang="en-US" dirty="0"/>
              <a:t>喉が乾燥すると免疫力</a:t>
            </a:r>
            <a:r>
              <a:rPr kumimoji="1" lang="ja-JP" altLang="en-US"/>
              <a:t>も落知たり、ウイルスが飛散するという報告があります</a:t>
            </a:r>
            <a:endParaRPr kumimoji="1" lang="en-US" altLang="ja-JP" dirty="0"/>
          </a:p>
          <a:p>
            <a:endParaRPr kumimoji="1" lang="ja-JP" altLang="en-US" dirty="0"/>
          </a:p>
        </p:txBody>
      </p:sp>
    </p:spTree>
    <p:extLst>
      <p:ext uri="{BB962C8B-B14F-4D97-AF65-F5344CB8AC3E}">
        <p14:creationId xmlns:p14="http://schemas.microsoft.com/office/powerpoint/2010/main" val="204720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今お話しした感染予防行動のまとめです。</a:t>
            </a:r>
            <a:endParaRPr kumimoji="1" lang="en-US" altLang="ja-JP" dirty="0"/>
          </a:p>
          <a:p>
            <a:r>
              <a:rPr kumimoji="1" lang="en-US" altLang="ja-JP" dirty="0"/>
              <a:t>3</a:t>
            </a:r>
            <a:r>
              <a:rPr kumimoji="1" lang="ja-JP" altLang="en-US" dirty="0" err="1"/>
              <a:t>つの</a:t>
            </a:r>
            <a:r>
              <a:rPr kumimoji="1" lang="ja-JP" altLang="en-US" dirty="0"/>
              <a:t>基本に加えて、換気にも気をつけましょう</a:t>
            </a:r>
            <a:endParaRPr kumimoji="1" lang="en-US" altLang="ja-JP" dirty="0"/>
          </a:p>
          <a:p>
            <a:r>
              <a:rPr kumimoji="1" lang="ja-JP" altLang="en-US" dirty="0"/>
              <a:t>寒いですが一時間に２回程度が目安です</a:t>
            </a:r>
            <a:endParaRPr kumimoji="1" lang="en-US" altLang="ja-JP" dirty="0"/>
          </a:p>
          <a:p>
            <a:r>
              <a:rPr lang="ja-JP" altLang="en-US" dirty="0"/>
              <a:t>ウイルスは低温乾燥したところで増殖するので、温度１８度以上、湿度４０％以上に保てるとよいといわれています、温湿度計なども準備できているといいかと思います。</a:t>
            </a:r>
            <a:endParaRPr lang="en-US" altLang="ja-JP" dirty="0"/>
          </a:p>
          <a:p>
            <a:r>
              <a:rPr kumimoji="1" lang="ja-JP" altLang="en-US" dirty="0"/>
              <a:t>喉が乾燥すると免疫力</a:t>
            </a:r>
            <a:r>
              <a:rPr kumimoji="1" lang="ja-JP" altLang="en-US"/>
              <a:t>も落知たり、ウイルスが飛散するという報告があります</a:t>
            </a:r>
            <a:endParaRPr kumimoji="1" lang="en-US" altLang="ja-JP" dirty="0"/>
          </a:p>
          <a:p>
            <a:endParaRPr kumimoji="1" lang="ja-JP" altLang="en-US" dirty="0"/>
          </a:p>
        </p:txBody>
      </p:sp>
    </p:spTree>
    <p:extLst>
      <p:ext uri="{BB962C8B-B14F-4D97-AF65-F5344CB8AC3E}">
        <p14:creationId xmlns:p14="http://schemas.microsoft.com/office/powerpoint/2010/main" val="717429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また、「新しい生活様式」という言葉もよく聞かれると思いますが</a:t>
            </a:r>
            <a:endParaRPr kumimoji="1" lang="en-US" altLang="ja-JP" dirty="0"/>
          </a:p>
          <a:p>
            <a:endParaRPr kumimoji="1" lang="en-US" altLang="ja-JP" dirty="0"/>
          </a:p>
          <a:p>
            <a:r>
              <a:rPr kumimoji="1" lang="ja-JP" altLang="en-US" dirty="0"/>
              <a:t>具体的な生活様式の例を示してあります。</a:t>
            </a:r>
            <a:endParaRPr kumimoji="1" lang="en-US" altLang="ja-JP" dirty="0"/>
          </a:p>
          <a:p>
            <a:r>
              <a:rPr kumimoji="1" lang="ja-JP" altLang="en-US" dirty="0"/>
              <a:t>感染予防をしながら工夫して日常生活を送りましょうというものです。</a:t>
            </a:r>
            <a:endParaRPr kumimoji="1" lang="en-US" altLang="ja-JP" dirty="0"/>
          </a:p>
          <a:p>
            <a:endParaRPr kumimoji="1" lang="en-US" altLang="ja-JP" dirty="0"/>
          </a:p>
        </p:txBody>
      </p:sp>
    </p:spTree>
    <p:extLst>
      <p:ext uri="{BB962C8B-B14F-4D97-AF65-F5344CB8AC3E}">
        <p14:creationId xmlns:p14="http://schemas.microsoft.com/office/powerpoint/2010/main" val="135600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58614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それでは新型コロナ感染症についての感染の仕方からや予防についてお話しをしましたが、　　コロナ関係のキーワードをもとにお話をしたいと思います</a:t>
            </a:r>
            <a:endParaRPr kumimoji="1" lang="en-US" altLang="ja-JP" dirty="0"/>
          </a:p>
          <a:p>
            <a:r>
              <a:rPr kumimoji="1" lang="ja-JP" altLang="en-US" dirty="0"/>
              <a:t>まず、コロナの検査として、</a:t>
            </a:r>
            <a:r>
              <a:rPr kumimoji="1" lang="ja-JP" altLang="en-US" dirty="0" err="1"/>
              <a:t>今して</a:t>
            </a:r>
            <a:r>
              <a:rPr kumimoji="1" lang="ja-JP" altLang="en-US" dirty="0"/>
              <a:t>いる</a:t>
            </a:r>
            <a:r>
              <a:rPr kumimoji="1" lang="en-US" altLang="ja-JP" dirty="0"/>
              <a:t>PCR</a:t>
            </a:r>
            <a:r>
              <a:rPr kumimoji="1" lang="ja-JP" altLang="en-US" dirty="0"/>
              <a:t>や抗原や抗原検査はウイルスに感染しているかを調べる検査です。鼻の奥のぬぐい液か唾液で行います。この地域では、自費での検査はできず医師の判断によっておこなわれる行政検査だけができるようになってます。</a:t>
            </a:r>
            <a:r>
              <a:rPr kumimoji="1" lang="en-US" altLang="ja-JP" dirty="0"/>
              <a:t>PCR</a:t>
            </a:r>
            <a:r>
              <a:rPr kumimoji="1" lang="ja-JP" altLang="en-US" dirty="0"/>
              <a:t>検査は、偽陰性の場合もあり油断はできません</a:t>
            </a:r>
            <a:endParaRPr kumimoji="1" lang="en-US" altLang="ja-JP" dirty="0"/>
          </a:p>
          <a:p>
            <a:r>
              <a:rPr kumimoji="1" lang="ja-JP" altLang="en-US" dirty="0"/>
              <a:t>抗体検査は過去に感染したことがあるかの検査です</a:t>
            </a:r>
            <a:endParaRPr kumimoji="1" lang="en-US" altLang="ja-JP" dirty="0"/>
          </a:p>
          <a:p>
            <a:r>
              <a:rPr kumimoji="1" lang="ja-JP" altLang="en-US" dirty="0"/>
              <a:t>また、クラスターという言葉もよく聞きますが、特定の感染者から多くの人に感染が拡大した患者集団のことを言います　　定義はないようですが、１か所で５人以上の方の感染集団を呼ぶことが多くなっています</a:t>
            </a:r>
            <a:endParaRPr kumimoji="1" lang="en-US" altLang="ja-JP" dirty="0"/>
          </a:p>
        </p:txBody>
      </p:sp>
    </p:spTree>
    <p:extLst>
      <p:ext uri="{BB962C8B-B14F-4D97-AF65-F5344CB8AC3E}">
        <p14:creationId xmlns:p14="http://schemas.microsoft.com/office/powerpoint/2010/main" val="139267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濃厚接触者という言葉もよく聞きますが、陽性者との距離と時間で保健所の聞き取りにより該当になるかが判断されます</a:t>
            </a:r>
            <a:endParaRPr kumimoji="1" lang="en-US" altLang="ja-JP" dirty="0"/>
          </a:p>
          <a:p>
            <a:r>
              <a:rPr kumimoji="1" lang="ja-JP" altLang="en-US" dirty="0"/>
              <a:t>濃厚接触者となったら、コロナの検査を無料の行政検査で受け、</a:t>
            </a:r>
            <a:r>
              <a:rPr kumimoji="1" lang="en-US" altLang="ja-JP" dirty="0"/>
              <a:t>14</a:t>
            </a:r>
            <a:r>
              <a:rPr kumimoji="1" lang="ja-JP" altLang="en-US" dirty="0"/>
              <a:t>日間は外出は控えることとなります</a:t>
            </a:r>
            <a:endParaRPr kumimoji="1" lang="en-US" altLang="ja-JP" dirty="0"/>
          </a:p>
          <a:p>
            <a:endParaRPr kumimoji="1" lang="en-US" altLang="ja-JP" dirty="0"/>
          </a:p>
          <a:p>
            <a:r>
              <a:rPr kumimoji="1" lang="ja-JP" altLang="en-US" dirty="0"/>
              <a:t>また、ココアと言う接触者アプリがあり、感染者と１４日間に１メートル以内で１５分以上の接触があった場合に通知が来たら、無料で</a:t>
            </a:r>
            <a:r>
              <a:rPr kumimoji="1" lang="en-US" altLang="ja-JP" dirty="0"/>
              <a:t>PCR</a:t>
            </a:r>
            <a:r>
              <a:rPr kumimoji="1" lang="ja-JP" altLang="en-US" dirty="0"/>
              <a:t>の行政検査が受けられますし、感染防止に期待がされていますので、ぜひ多くの方にダウンロードしてほしいと思います</a:t>
            </a:r>
          </a:p>
        </p:txBody>
      </p:sp>
    </p:spTree>
    <p:extLst>
      <p:ext uri="{BB962C8B-B14F-4D97-AF65-F5344CB8AC3E}">
        <p14:creationId xmlns:p14="http://schemas.microsoft.com/office/powerpoint/2010/main" val="257213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重症化しやすい方は、高齢者と基礎疾患を持っている方といわれているので、感染させないような配慮が必要ということです</a:t>
            </a:r>
            <a:endParaRPr kumimoji="1" lang="en-US" altLang="ja-JP" dirty="0"/>
          </a:p>
          <a:p>
            <a:r>
              <a:rPr kumimoji="1" lang="ja-JP" altLang="en-US" dirty="0"/>
              <a:t>下は、入院した時の退院基準なので参考に見ていただきたいと思います</a:t>
            </a:r>
            <a:endParaRPr kumimoji="1" lang="en-US" altLang="ja-JP" dirty="0"/>
          </a:p>
          <a:p>
            <a:r>
              <a:rPr kumimoji="1" lang="ja-JP" altLang="en-US" dirty="0"/>
              <a:t>退院してからの社会復帰も、体力の低下とか後遺症の方もおられることもあり、主治医の先生と相談ということになるようです</a:t>
            </a:r>
          </a:p>
        </p:txBody>
      </p:sp>
    </p:spTree>
    <p:extLst>
      <p:ext uri="{BB962C8B-B14F-4D97-AF65-F5344CB8AC3E}">
        <p14:creationId xmlns:p14="http://schemas.microsoft.com/office/powerpoint/2010/main" val="3387214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コロナうつという言葉も聞かれるようになりました</a:t>
            </a:r>
            <a:endParaRPr kumimoji="1" lang="en-US" altLang="ja-JP" dirty="0"/>
          </a:p>
          <a:p>
            <a:r>
              <a:rPr kumimoji="1" lang="ja-JP" altLang="en-US" dirty="0"/>
              <a:t>避けるポイントとして、情報を遮断する時間を作るとよいといわれています、興奮した脳を休ませ、リラックスさせましょう</a:t>
            </a:r>
            <a:endParaRPr kumimoji="1" lang="en-US" altLang="ja-JP" dirty="0"/>
          </a:p>
          <a:p>
            <a:r>
              <a:rPr kumimoji="1" lang="ja-JP" altLang="en-US" dirty="0"/>
              <a:t>そして、健康的な食事を</a:t>
            </a:r>
            <a:r>
              <a:rPr kumimoji="1" lang="ja-JP" altLang="en-US" dirty="0" err="1"/>
              <a:t>し</a:t>
            </a:r>
            <a:r>
              <a:rPr kumimoji="1" lang="ja-JP" altLang="en-US" dirty="0"/>
              <a:t>適度な運動と良質な睡眠が免疫機能の向上にもつながりますので、従来の健康習慣を維持しましょう</a:t>
            </a:r>
            <a:endParaRPr kumimoji="1" lang="en-US" altLang="ja-JP" dirty="0"/>
          </a:p>
          <a:p>
            <a:r>
              <a:rPr kumimoji="1" lang="ja-JP" altLang="en-US" dirty="0"/>
              <a:t>最後に孤独状態に陥ることを防ぐために他人と会話をし、つながりを維持していきましょうと言われています</a:t>
            </a:r>
          </a:p>
        </p:txBody>
      </p:sp>
    </p:spTree>
    <p:extLst>
      <p:ext uri="{BB962C8B-B14F-4D97-AF65-F5344CB8AC3E}">
        <p14:creationId xmlns:p14="http://schemas.microsoft.com/office/powerpoint/2010/main" val="43927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コロナに関連したいじめや差別偏見の防止に向けて行われた学校の取り組みも厚生労働省のコロナ</a:t>
            </a:r>
            <a:r>
              <a:rPr kumimoji="1" lang="en-US" altLang="ja-JP" dirty="0"/>
              <a:t>ℚ</a:t>
            </a:r>
            <a:r>
              <a:rPr kumimoji="1" lang="ja-JP" altLang="en-US" dirty="0"/>
              <a:t>＆</a:t>
            </a:r>
            <a:r>
              <a:rPr kumimoji="1" lang="en-US" altLang="ja-JP" dirty="0"/>
              <a:t>A</a:t>
            </a:r>
            <a:r>
              <a:rPr kumimoji="1" lang="ja-JP" altLang="en-US" dirty="0"/>
              <a:t>に載っています。</a:t>
            </a:r>
            <a:endParaRPr kumimoji="1" lang="en-US" altLang="ja-JP" dirty="0"/>
          </a:p>
          <a:p>
            <a:r>
              <a:rPr kumimoji="1" lang="ja-JP" altLang="en-US" dirty="0"/>
              <a:t>偏見や差別は許されないことで悩みを抱える児童生徒の早期発見に努め適切に対応することや発達段階に応じた指導をすることとなっています</a:t>
            </a:r>
            <a:endParaRPr kumimoji="1" lang="en-US" altLang="ja-JP" dirty="0"/>
          </a:p>
          <a:p>
            <a:endParaRPr kumimoji="1" lang="en-US" altLang="ja-JP" dirty="0"/>
          </a:p>
          <a:p>
            <a:r>
              <a:rPr kumimoji="1" lang="ja-JP" altLang="en-US" dirty="0"/>
              <a:t>８月２５日には文科大臣から４つのメッセージが出されました</a:t>
            </a:r>
            <a:endParaRPr kumimoji="1" lang="en-US" altLang="ja-JP" dirty="0"/>
          </a:p>
          <a:p>
            <a:endParaRPr kumimoji="1" lang="ja-JP" altLang="en-US" dirty="0"/>
          </a:p>
        </p:txBody>
      </p:sp>
    </p:spTree>
    <p:extLst>
      <p:ext uri="{BB962C8B-B14F-4D97-AF65-F5344CB8AC3E}">
        <p14:creationId xmlns:p14="http://schemas.microsoft.com/office/powerpoint/2010/main" val="145654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新型コロナウイルスは、今だに分からないことが多いですが、このような経過をたどると言われています。</a:t>
            </a:r>
            <a:endParaRPr kumimoji="1" lang="en-US" altLang="ja-JP" dirty="0"/>
          </a:p>
          <a:p>
            <a:r>
              <a:rPr kumimoji="1" lang="ja-JP" altLang="en-US" dirty="0"/>
              <a:t>感染して１日から最長で</a:t>
            </a:r>
            <a:r>
              <a:rPr kumimoji="1" lang="en-US" altLang="ja-JP" dirty="0"/>
              <a:t>14</a:t>
            </a:r>
            <a:r>
              <a:rPr kumimoji="1" lang="ja-JP" altLang="en-US" dirty="0"/>
              <a:t>日間症状のない潜伏期間があり、その後発症して発熱や咳などの症状が出ます。味や匂いがしないといった症状が出ることもあります。</a:t>
            </a:r>
            <a:endParaRPr kumimoji="1" lang="en-US" altLang="ja-JP" dirty="0"/>
          </a:p>
          <a:p>
            <a:r>
              <a:rPr kumimoji="1" lang="ja-JP" altLang="en-US" dirty="0"/>
              <a:t>その後、ほとんどの方が軽い症状のみで治りますが、約</a:t>
            </a:r>
            <a:r>
              <a:rPr kumimoji="1" lang="en-US" altLang="ja-JP" dirty="0"/>
              <a:t>20</a:t>
            </a:r>
            <a:r>
              <a:rPr kumimoji="1" lang="ja-JP" altLang="en-US" dirty="0"/>
              <a:t>％の人が重症化すると言われています。</a:t>
            </a:r>
            <a:endParaRPr kumimoji="1" lang="en-US" altLang="ja-JP" dirty="0"/>
          </a:p>
          <a:p>
            <a:r>
              <a:rPr kumimoji="1" lang="ja-JP" altLang="en-US" dirty="0"/>
              <a:t>この経過の中で他の人に感染させる期間は症状が出る２日前から症状が出てから発症後１０日目までと言われています。</a:t>
            </a:r>
            <a:endParaRPr kumimoji="1" lang="en-US" altLang="ja-JP" dirty="0"/>
          </a:p>
        </p:txBody>
      </p:sp>
    </p:spTree>
    <p:extLst>
      <p:ext uri="{BB962C8B-B14F-4D97-AF65-F5344CB8AC3E}">
        <p14:creationId xmlns:p14="http://schemas.microsoft.com/office/powerpoint/2010/main" val="4116621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857">
              <a:defRPr/>
            </a:pPr>
            <a:r>
              <a:rPr lang="ja-JP" altLang="en-US" dirty="0">
                <a:latin typeface="HG丸ｺﾞｼｯｸM-PRO" panose="020F0600000000000000" pitchFamily="50" charset="-128"/>
                <a:ea typeface="HG丸ｺﾞｼｯｸM-PRO" panose="020F0600000000000000" pitchFamily="50" charset="-128"/>
              </a:rPr>
              <a:t>さいごに、コロナは自業自得という気持ちを持った方が他外国より日本では多くみられ、被害者のはずの人が過剰に攻められるという傾向が強いようです</a:t>
            </a:r>
            <a:endParaRPr lang="en-US" altLang="ja-JP" dirty="0">
              <a:latin typeface="HG丸ｺﾞｼｯｸM-PRO" panose="020F0600000000000000" pitchFamily="50" charset="-128"/>
              <a:ea typeface="HG丸ｺﾞｼｯｸM-PRO" panose="020F0600000000000000" pitchFamily="50" charset="-128"/>
            </a:endParaRPr>
          </a:p>
          <a:p>
            <a:pPr defTabSz="925857">
              <a:defRPr/>
            </a:pPr>
            <a:r>
              <a:rPr lang="ja-JP" altLang="en-US" dirty="0">
                <a:latin typeface="HG丸ｺﾞｼｯｸM-PRO" panose="020F0600000000000000" pitchFamily="50" charset="-128"/>
                <a:ea typeface="HG丸ｺﾞｼｯｸM-PRO" panose="020F0600000000000000" pitchFamily="50" charset="-128"/>
              </a:rPr>
              <a:t>人権侵害を受けた時の相談窓口や役場や社協の相談窓口も利用していただきたいと思います</a:t>
            </a:r>
            <a:endParaRPr lang="en-US" altLang="ja-JP" dirty="0">
              <a:latin typeface="HG丸ｺﾞｼｯｸM-PRO" panose="020F0600000000000000" pitchFamily="50" charset="-128"/>
              <a:ea typeface="HG丸ｺﾞｼｯｸM-PRO" panose="020F0600000000000000" pitchFamily="50" charset="-128"/>
            </a:endParaRPr>
          </a:p>
          <a:p>
            <a:pPr defTabSz="925857">
              <a:defRPr/>
            </a:pPr>
            <a:r>
              <a:rPr lang="ja-JP" altLang="en-US" dirty="0">
                <a:latin typeface="HG丸ｺﾞｼｯｸM-PRO" panose="020F0600000000000000" pitchFamily="50" charset="-128"/>
                <a:ea typeface="HG丸ｺﾞｼｯｸM-PRO" panose="020F0600000000000000" pitchFamily="50" charset="-128"/>
              </a:rPr>
              <a:t>今月の吉賀広報の号外にも載せた内容です</a:t>
            </a:r>
            <a:endParaRPr lang="en-US" altLang="ja-JP" dirty="0">
              <a:latin typeface="HG丸ｺﾞｼｯｸM-PRO" panose="020F0600000000000000" pitchFamily="50" charset="-128"/>
              <a:ea typeface="HG丸ｺﾞｼｯｸM-PRO" panose="020F0600000000000000" pitchFamily="50" charset="-128"/>
            </a:endParaRPr>
          </a:p>
          <a:p>
            <a:pPr defTabSz="925857">
              <a:defRPr/>
            </a:pPr>
            <a:r>
              <a:rPr lang="ja-JP" altLang="en-US" dirty="0">
                <a:latin typeface="HG丸ｺﾞｼｯｸM-PRO" panose="020F0600000000000000" pitchFamily="50" charset="-128"/>
                <a:ea typeface="HG丸ｺﾞｼｯｸM-PRO" panose="020F0600000000000000" pitchFamily="50" charset="-128"/>
              </a:rPr>
              <a:t>　以上で終わりですが基本的な感染予防を実践し、気になる症状がでたときには相談できること、言えずにいることが一番心配かなと思っています。</a:t>
            </a:r>
            <a:endParaRPr lang="en-US" altLang="ja-JP" dirty="0">
              <a:latin typeface="HG丸ｺﾞｼｯｸM-PRO" panose="020F0600000000000000" pitchFamily="50" charset="-128"/>
              <a:ea typeface="HG丸ｺﾞｼｯｸM-PRO" panose="020F0600000000000000" pitchFamily="50" charset="-128"/>
            </a:endParaRPr>
          </a:p>
          <a:p>
            <a:pPr defTabSz="925857">
              <a:defRPr/>
            </a:pPr>
            <a:r>
              <a:rPr lang="ja-JP" altLang="en-US" dirty="0">
                <a:latin typeface="HG丸ｺﾞｼｯｸM-PRO" panose="020F0600000000000000" pitchFamily="50" charset="-128"/>
                <a:ea typeface="HG丸ｺﾞｼｯｸM-PRO" panose="020F0600000000000000" pitchFamily="50" charset="-128"/>
              </a:rPr>
              <a:t>コロナでいろいろ生活も制限されてきましたが、落ち着いた生活ができたという方も多かったようです。ワクチン接種の準備も始まりましたのでしばしお待ちいただきたいと思います。</a:t>
            </a:r>
            <a:endParaRPr lang="en-US" altLang="ja-JP" dirty="0">
              <a:latin typeface="HG丸ｺﾞｼｯｸM-PRO" panose="020F0600000000000000" pitchFamily="50" charset="-128"/>
              <a:ea typeface="HG丸ｺﾞｼｯｸM-PRO" panose="020F0600000000000000" pitchFamily="50" charset="-128"/>
            </a:endParaRPr>
          </a:p>
          <a:p>
            <a:endParaRPr kumimoji="1" lang="ja-JP" altLang="en-US" dirty="0"/>
          </a:p>
        </p:txBody>
      </p:sp>
    </p:spTree>
    <p:extLst>
      <p:ext uri="{BB962C8B-B14F-4D97-AF65-F5344CB8AC3E}">
        <p14:creationId xmlns:p14="http://schemas.microsoft.com/office/powerpoint/2010/main" val="44421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感染拡大の３要素としては、感染源となる</a:t>
            </a:r>
            <a:r>
              <a:rPr kumimoji="1" lang="ja-JP" altLang="en-US" dirty="0" err="1"/>
              <a:t>ばい</a:t>
            </a:r>
            <a:r>
              <a:rPr kumimoji="1" lang="ja-JP" altLang="en-US" dirty="0"/>
              <a:t>菌・感染経路・うつされる人の３つです</a:t>
            </a:r>
            <a:endParaRPr kumimoji="1" lang="en-US" altLang="ja-JP" dirty="0"/>
          </a:p>
          <a:p>
            <a:endParaRPr kumimoji="1" lang="en-US" altLang="ja-JP" dirty="0"/>
          </a:p>
          <a:p>
            <a:r>
              <a:rPr kumimoji="1" lang="ja-JP" altLang="en-US" dirty="0"/>
              <a:t>感染経路は飛沫感染と接触感染があります</a:t>
            </a:r>
            <a:endParaRPr kumimoji="1" lang="en-US" altLang="ja-JP" dirty="0"/>
          </a:p>
          <a:p>
            <a:r>
              <a:rPr kumimoji="1" lang="ja-JP" altLang="en-US" dirty="0"/>
              <a:t>新型コロナもインフルエンザも予防の基本は同じとなっています</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404365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今年は、新型コロナ感染症の予防に努めた事で、インフルエンザが激減しているといわれていますが、</a:t>
            </a:r>
            <a:endParaRPr kumimoji="1" lang="en-US" altLang="ja-JP" dirty="0"/>
          </a:p>
          <a:p>
            <a:r>
              <a:rPr kumimoji="1" lang="ja-JP" altLang="en-US" dirty="0"/>
              <a:t>新型コロナは、潜伏期間が１４日間と長いですが、</a:t>
            </a:r>
            <a:endParaRPr kumimoji="1" lang="en-US" altLang="ja-JP" dirty="0"/>
          </a:p>
          <a:p>
            <a:r>
              <a:rPr kumimoji="1" lang="ja-JP" altLang="en-US" dirty="0"/>
              <a:t>症状などは非常に似ていますので、診断は受診をして検査をしてからとなります。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77402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そして症状が出た場合は、いきなり受診せずにかかりつけの医療機関に電話で相談しましょう</a:t>
            </a:r>
            <a:endParaRPr kumimoji="1" lang="en-US" altLang="ja-JP" dirty="0"/>
          </a:p>
          <a:p>
            <a:r>
              <a:rPr kumimoji="1" lang="ja-JP" altLang="en-US" dirty="0"/>
              <a:t>かかりつけのない場合はコールセンターに相談をしましょう</a:t>
            </a:r>
            <a:endParaRPr kumimoji="1" lang="en-US" altLang="ja-JP" dirty="0"/>
          </a:p>
          <a:p>
            <a:r>
              <a:rPr kumimoji="1" lang="ja-JP" altLang="en-US" dirty="0"/>
              <a:t>毎日　８時３０分から２１時まで対応ですが、症状の悪化など緊急の場合に限ってはそれ以外の時間も受け付けているということです</a:t>
            </a:r>
            <a:endParaRPr kumimoji="1" lang="en-US" altLang="ja-JP" dirty="0"/>
          </a:p>
          <a:p>
            <a:r>
              <a:rPr kumimoji="1" lang="ja-JP" altLang="en-US" dirty="0"/>
              <a:t>検査が必要なら、検査のできる医療機関を紹介してもらえることになっています</a:t>
            </a:r>
          </a:p>
        </p:txBody>
      </p:sp>
    </p:spTree>
    <p:extLst>
      <p:ext uri="{BB962C8B-B14F-4D97-AF65-F5344CB8AC3E}">
        <p14:creationId xmlns:p14="http://schemas.microsoft.com/office/powerpoint/2010/main" val="77312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それでは次に、新型コロナの感染を防ぐためには具体的にどんなことが必要なのかをお話ししていきます。</a:t>
            </a:r>
            <a:endParaRPr kumimoji="1" lang="en-US" altLang="ja-JP" dirty="0"/>
          </a:p>
          <a:p>
            <a:r>
              <a:rPr kumimoji="1" lang="ja-JP" altLang="en-US" dirty="0"/>
              <a:t>感染防止のためには、感染防止の３つの基本と言われているものと、それに加えて換気を行うことが大切です。</a:t>
            </a:r>
            <a:endParaRPr kumimoji="1" lang="en-US" altLang="ja-JP" dirty="0"/>
          </a:p>
          <a:p>
            <a:r>
              <a:rPr kumimoji="1" lang="ja-JP" altLang="en-US" dirty="0"/>
              <a:t>３つの基本とは、「人と人との距離の確保」、「マスクの着用」、「手洗い」です。</a:t>
            </a:r>
            <a:endParaRPr kumimoji="1" lang="en-US" altLang="ja-JP" dirty="0"/>
          </a:p>
          <a:p>
            <a:endParaRPr kumimoji="1" lang="ja-JP" altLang="en-US" dirty="0"/>
          </a:p>
        </p:txBody>
      </p:sp>
    </p:spTree>
    <p:extLst>
      <p:ext uri="{BB962C8B-B14F-4D97-AF65-F5344CB8AC3E}">
        <p14:creationId xmlns:p14="http://schemas.microsoft.com/office/powerpoint/2010/main" val="702349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予防の</a:t>
            </a:r>
            <a:r>
              <a:rPr kumimoji="1" lang="en-US" altLang="ja-JP" dirty="0"/>
              <a:t>1</a:t>
            </a:r>
            <a:r>
              <a:rPr kumimoji="1" lang="ja-JP" altLang="en-US" dirty="0"/>
              <a:t>つ目の人と人との距離の確保ですが</a:t>
            </a:r>
            <a:endParaRPr kumimoji="1" lang="en-US" altLang="ja-JP" dirty="0"/>
          </a:p>
          <a:p>
            <a:endParaRPr kumimoji="1" lang="en-US" altLang="ja-JP" dirty="0"/>
          </a:p>
          <a:p>
            <a:r>
              <a:rPr kumimoji="1" lang="ja-JP" altLang="en-US" dirty="0"/>
              <a:t>新型コロナウイルスの感染の仕方の一つに、飛沫感染がありましたが、感染者の口から出た唾しぶきを吸い込むことで感染をします</a:t>
            </a:r>
            <a:endParaRPr kumimoji="1" lang="en-US" altLang="ja-JP" dirty="0"/>
          </a:p>
          <a:p>
            <a:r>
              <a:rPr kumimoji="1" lang="ja-JP" altLang="en-US" dirty="0"/>
              <a:t>感染している人がしゃべったり、咳やくしゃみをすると、口から出た飛沫は２～５メートル飛びますので人と人との距離の確保が必要です</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117720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つ目にマスクの着用です。</a:t>
            </a:r>
            <a:endParaRPr kumimoji="1" lang="en-US" altLang="ja-JP" dirty="0"/>
          </a:p>
          <a:p>
            <a:pPr defTabSz="922018"/>
            <a:r>
              <a:rPr kumimoji="1" lang="ja-JP" altLang="en-US" dirty="0"/>
              <a:t>みなさん外出時はマスクを着用していると思いますが、自分の顔にしっかり合ったマスクをし、隙間がないようにすることが大切です。</a:t>
            </a:r>
            <a:endParaRPr kumimoji="1" lang="en-US" altLang="ja-JP" dirty="0"/>
          </a:p>
          <a:p>
            <a:pPr defTabSz="922018"/>
            <a:r>
              <a:rPr kumimoji="1" lang="ja-JP" altLang="en-US" dirty="0"/>
              <a:t>不織布のマスクも容易に手に入るようになりましたが、布マスクよりは不織布のマスクのほうが有効なデータがあります</a:t>
            </a:r>
            <a:endParaRPr kumimoji="1" lang="en-US" altLang="ja-JP" dirty="0"/>
          </a:p>
          <a:p>
            <a:r>
              <a:rPr kumimoji="1" lang="ja-JP" altLang="en-US" dirty="0"/>
              <a:t>また、外で十分に距離がとれているときはマスクを外しても大丈夫です。が、症状があるときには、距離がとれている場合でもマスクをつけましょう。</a:t>
            </a:r>
            <a:endParaRPr kumimoji="1" lang="en-US" altLang="ja-JP" dirty="0"/>
          </a:p>
        </p:txBody>
      </p:sp>
    </p:spTree>
    <p:extLst>
      <p:ext uri="{BB962C8B-B14F-4D97-AF65-F5344CB8AC3E}">
        <p14:creationId xmlns:p14="http://schemas.microsoft.com/office/powerpoint/2010/main" val="406056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3</a:t>
            </a:r>
            <a:r>
              <a:rPr kumimoji="1" lang="ja-JP" altLang="en-US" dirty="0"/>
              <a:t>つ目に手洗いについてです。</a:t>
            </a:r>
            <a:endParaRPr kumimoji="1" lang="en-US" altLang="ja-JP" dirty="0"/>
          </a:p>
          <a:p>
            <a:r>
              <a:rPr kumimoji="1" lang="ja-JP" altLang="en-US" dirty="0"/>
              <a:t>新型コロナウイルスは飛沫感染のほかに接触感染で感染するということでしたが、接触感染はウイルスがついた手で触ったものを食べたり、目をこすったりすることで感染することをいいます。</a:t>
            </a:r>
            <a:endParaRPr kumimoji="1" lang="en-US" altLang="ja-JP" dirty="0"/>
          </a:p>
          <a:p>
            <a:r>
              <a:rPr kumimoji="1" lang="ja-JP" altLang="en-US" dirty="0"/>
              <a:t>人は無意識に１時間平均２３回も顔を触っていると言われており、そのうち４４％は接触感染で感染してしまう恐れがある、目、口、鼻などの粘膜となっています。</a:t>
            </a:r>
            <a:endParaRPr kumimoji="1" lang="en-US" altLang="ja-JP" dirty="0"/>
          </a:p>
          <a:p>
            <a:r>
              <a:rPr kumimoji="1" lang="ja-JP" altLang="en-US" dirty="0"/>
              <a:t>ウイルスが皮膚についただけでは感染しませんが、そこで９時間くらい生存しているといわれています。</a:t>
            </a:r>
            <a:endParaRPr kumimoji="1" lang="en-US" altLang="ja-JP" dirty="0"/>
          </a:p>
          <a:p>
            <a:r>
              <a:rPr kumimoji="1" lang="ja-JP" altLang="en-US" dirty="0"/>
              <a:t>手についたウイルスは水と石けんによる手洗いで減らすことができますので、接触感染を防ぐために手洗いはとても大切です。</a:t>
            </a:r>
            <a:endParaRPr kumimoji="1" lang="en-US" altLang="ja-JP" dirty="0"/>
          </a:p>
          <a:p>
            <a:endParaRPr kumimoji="1" lang="en-US" altLang="ja-JP" dirty="0"/>
          </a:p>
        </p:txBody>
      </p:sp>
    </p:spTree>
    <p:extLst>
      <p:ext uri="{BB962C8B-B14F-4D97-AF65-F5344CB8AC3E}">
        <p14:creationId xmlns:p14="http://schemas.microsoft.com/office/powerpoint/2010/main" val="403279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0377A64-36B2-4FEC-B6B0-43E1F07C7CE4}"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154570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724721-B8D6-4784-B01C-A297B97272AB}"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121126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D5EEE9-3052-4CE7-A833-60170CF298F4}"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36095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9F6BFB-EED6-49B3-83C7-3B8DCC300275}"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331446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0BD041-4F27-4B64-8533-6EE4F2CBB279}"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4123562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AB2144-E1CB-46F0-8AC6-9F7120ECCDC2}"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331635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7F855B-2845-41A4-A51D-C484FFAB012D}" type="datetime1">
              <a:rPr kumimoji="1" lang="ja-JP" altLang="en-US" smtClean="0"/>
              <a:t>2021/10/25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7318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6D52B1-4F11-4BB4-9DB5-6B26289FF4E9}" type="datetime1">
              <a:rPr kumimoji="1" lang="ja-JP" altLang="en-US" smtClean="0"/>
              <a:t>2021/10/25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363605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5DA34B-E6D0-495A-B4C0-34989E023DB5}" type="datetime1">
              <a:rPr kumimoji="1" lang="ja-JP" altLang="en-US" smtClean="0"/>
              <a:t>2021/10/25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2791059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28DBF-8167-413F-99EC-B13A62A97126}" type="datetime1">
              <a:rPr kumimoji="1" lang="ja-JP" altLang="en-US" smtClean="0"/>
              <a:t>2021/10/25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3347370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F2F9C8A-40B1-4E78-AB86-C8BF488BE7C5}" type="datetime1">
              <a:rPr kumimoji="1" lang="ja-JP" altLang="en-US" smtClean="0"/>
              <a:t>2021/10/25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308452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11ACFE-D6CD-4706-86D6-E6564811DC19}"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134784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7CD659-6DF0-4720-94BC-FBA6D0FC9B0E}" type="datetime1">
              <a:rPr kumimoji="1" lang="ja-JP" altLang="en-US" smtClean="0"/>
              <a:t>2021/10/25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4006797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A3100F-9B28-4658-94C5-0348452D4079}"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3442752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C5B4C4-4636-43D7-AD8B-6022EDE88A64}"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2737081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25CD5354-8B5C-4222-B2AF-C0DEBD4B64BC}" type="datetime1">
              <a:rPr lang="ja-JP" altLang="en-US" smtClean="0"/>
              <a:t>2021/10/25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sz="2000"/>
            </a:lvl1pPr>
          </a:lstStyle>
          <a:p>
            <a:pPr>
              <a:defRPr/>
            </a:pPr>
            <a:fld id="{5364530B-711C-49CB-A241-EE32B925AE8B}" type="slidenum">
              <a:rPr lang="ja-JP" altLang="en-US" smtClean="0"/>
              <a:pPr>
                <a:defRPr/>
              </a:pPr>
              <a:t>‹#›</a:t>
            </a:fld>
            <a:endParaRPr lang="ja-JP" altLang="en-US"/>
          </a:p>
        </p:txBody>
      </p:sp>
    </p:spTree>
    <p:extLst>
      <p:ext uri="{BB962C8B-B14F-4D97-AF65-F5344CB8AC3E}">
        <p14:creationId xmlns:p14="http://schemas.microsoft.com/office/powerpoint/2010/main" val="1264692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598818"/>
          </a:xfrm>
          <a:solidFill>
            <a:schemeClr val="bg1"/>
          </a:solidFill>
          <a:ln w="9525">
            <a:solidFill>
              <a:schemeClr val="accent1"/>
            </a:solidFill>
          </a:ln>
          <a:effectLst>
            <a:outerShdw blurRad="50800" dist="38100" dir="2700000" algn="tl" rotWithShape="0">
              <a:prstClr val="black">
                <a:alpha val="40000"/>
              </a:prstClr>
            </a:outerShdw>
          </a:effectLst>
        </p:spPr>
        <p:txBody>
          <a:bodyPr anchor="b"/>
          <a:lstStyle>
            <a:lvl1pPr algn="l">
              <a:defRPr sz="32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457200" y="1023582"/>
            <a:ext cx="8229600" cy="5254754"/>
          </a:xfrm>
        </p:spPr>
        <p:txBody>
          <a:bodyPr/>
          <a:lstStyle>
            <a:lvl1pPr>
              <a:defRPr sz="3000">
                <a:latin typeface="メイリオ" panose="020B0604030504040204" pitchFamily="50" charset="-128"/>
                <a:ea typeface="メイリオ" panose="020B0604030504040204" pitchFamily="50" charset="-128"/>
                <a:cs typeface="メイリオ" panose="020B0604030504040204" pitchFamily="50" charset="-128"/>
              </a:defRPr>
            </a:lvl1pPr>
            <a:lvl2pPr>
              <a:defRPr sz="2600">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01CB716-EC13-4FFB-8CA4-D9360A5C8B01}" type="datetime1">
              <a:rPr lang="ja-JP" altLang="en-US" smtClean="0"/>
              <a:t>2021/10/25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sz="2000"/>
            </a:lvl1pPr>
          </a:lstStyle>
          <a:p>
            <a:pPr>
              <a:defRPr/>
            </a:pPr>
            <a:fld id="{9940BD99-11EE-4DA2-B4F2-49525F4E3B27}" type="slidenum">
              <a:rPr lang="ja-JP" altLang="en-US" smtClean="0"/>
              <a:pPr>
                <a:defRPr/>
              </a:pPr>
              <a:t>‹#›</a:t>
            </a:fld>
            <a:endParaRPr lang="ja-JP" altLang="en-US"/>
          </a:p>
        </p:txBody>
      </p:sp>
    </p:spTree>
    <p:extLst>
      <p:ext uri="{BB962C8B-B14F-4D97-AF65-F5344CB8AC3E}">
        <p14:creationId xmlns:p14="http://schemas.microsoft.com/office/powerpoint/2010/main" val="2392112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0" cap="a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73C48D2-E95C-4101-8879-F34638F01E47}" type="datetime1">
              <a:rPr lang="ja-JP" altLang="en-US" smtClean="0"/>
              <a:t>2021/10/25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sz="2000"/>
            </a:lvl1pPr>
          </a:lstStyle>
          <a:p>
            <a:pPr>
              <a:defRPr/>
            </a:pPr>
            <a:fld id="{5D6D58BD-DAF0-4967-85F3-BD63E63C915B}" type="slidenum">
              <a:rPr lang="ja-JP" altLang="en-US" smtClean="0"/>
              <a:pPr>
                <a:defRPr/>
              </a:pPr>
              <a:t>‹#›</a:t>
            </a:fld>
            <a:endParaRPr lang="ja-JP" altLang="en-US"/>
          </a:p>
        </p:txBody>
      </p:sp>
    </p:spTree>
    <p:extLst>
      <p:ext uri="{BB962C8B-B14F-4D97-AF65-F5344CB8AC3E}">
        <p14:creationId xmlns:p14="http://schemas.microsoft.com/office/powerpoint/2010/main" val="2636195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012371"/>
            <a:ext cx="4038600" cy="5249635"/>
          </a:xfrm>
        </p:spPr>
        <p:txBody>
          <a:bodyPr/>
          <a:lstStyle>
            <a:lvl1pPr>
              <a:defRPr sz="2800">
                <a:latin typeface="メイリオ" panose="020B0604030504040204" pitchFamily="50" charset="-128"/>
                <a:ea typeface="メイリオ" panose="020B0604030504040204" pitchFamily="50" charset="-128"/>
              </a:defRPr>
            </a:lvl1pPr>
            <a:lvl2pPr>
              <a:defRPr sz="24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1800">
                <a:latin typeface="メイリオ" panose="020B0604030504040204" pitchFamily="50" charset="-128"/>
                <a:ea typeface="メイリオ" panose="020B0604030504040204" pitchFamily="50" charset="-128"/>
              </a:defRPr>
            </a:lvl4pPr>
            <a:lvl5pPr>
              <a:defRPr sz="1800">
                <a:latin typeface="メイリオ" panose="020B0604030504040204" pitchFamily="50" charset="-128"/>
                <a:ea typeface="メイリオ" panose="020B0604030504040204" pitchFamily="50"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012372"/>
            <a:ext cx="4038600" cy="5249634"/>
          </a:xfrm>
        </p:spPr>
        <p:txBody>
          <a:bodyPr/>
          <a:lstStyle>
            <a:lvl1pPr>
              <a:defRPr sz="2800">
                <a:latin typeface="メイリオ" panose="020B0604030504040204" pitchFamily="50" charset="-128"/>
                <a:ea typeface="メイリオ" panose="020B0604030504040204" pitchFamily="50" charset="-128"/>
              </a:defRPr>
            </a:lvl1pPr>
            <a:lvl2pPr>
              <a:defRPr sz="24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1800">
                <a:latin typeface="メイリオ" panose="020B0604030504040204" pitchFamily="50" charset="-128"/>
                <a:ea typeface="メイリオ" panose="020B0604030504040204" pitchFamily="50" charset="-128"/>
              </a:defRPr>
            </a:lvl4pPr>
            <a:lvl5pPr>
              <a:defRPr sz="1800">
                <a:latin typeface="メイリオ" panose="020B0604030504040204" pitchFamily="50" charset="-128"/>
                <a:ea typeface="メイリオ" panose="020B0604030504040204" pitchFamily="50"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96243213-C362-4F30-A337-D250ACC0B056}" type="datetime1">
              <a:rPr lang="ja-JP" altLang="en-US" smtClean="0"/>
              <a:t>2021/10/25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99AD564-3A71-41FD-940C-B66219C18818}" type="slidenum">
              <a:rPr lang="ja-JP" altLang="en-US"/>
              <a:pPr>
                <a:defRPr/>
              </a:pPr>
              <a:t>‹#›</a:t>
            </a:fld>
            <a:endParaRPr lang="ja-JP" altLang="en-US"/>
          </a:p>
        </p:txBody>
      </p:sp>
    </p:spTree>
    <p:extLst>
      <p:ext uri="{BB962C8B-B14F-4D97-AF65-F5344CB8AC3E}">
        <p14:creationId xmlns:p14="http://schemas.microsoft.com/office/powerpoint/2010/main" val="695111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079273"/>
            <a:ext cx="4040188" cy="639762"/>
          </a:xfrm>
        </p:spPr>
        <p:txBody>
          <a:bodyPr anchor="b"/>
          <a:lstStyle>
            <a:lvl1pPr marL="0" indent="0">
              <a:buNone/>
              <a:defRPr sz="2400" b="1">
                <a:latin typeface="メイリオ" panose="020B0604030504040204" pitchFamily="50" charset="-128"/>
                <a:ea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1828800"/>
            <a:ext cx="4040188" cy="4465864"/>
          </a:xfrm>
        </p:spPr>
        <p:txBody>
          <a:bodyPr/>
          <a:lstStyle>
            <a:lvl1pPr>
              <a:defRPr sz="24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1800">
                <a:latin typeface="メイリオ" panose="020B0604030504040204" pitchFamily="50" charset="-128"/>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600">
                <a:latin typeface="メイリオ" panose="020B0604030504040204" pitchFamily="50" charset="-128"/>
                <a:ea typeface="メイリオ" panose="020B0604030504040204" pitchFamily="50" charset="-128"/>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079273"/>
            <a:ext cx="4041775" cy="639762"/>
          </a:xfrm>
        </p:spPr>
        <p:txBody>
          <a:bodyPr anchor="b"/>
          <a:lstStyle>
            <a:lvl1pPr marL="0" indent="0">
              <a:buNone/>
              <a:defRPr sz="2400" b="1">
                <a:latin typeface="メイリオ" panose="020B0604030504040204" pitchFamily="50" charset="-128"/>
                <a:ea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1828800"/>
            <a:ext cx="4041775" cy="4465864"/>
          </a:xfrm>
        </p:spPr>
        <p:txBody>
          <a:bodyPr/>
          <a:lstStyle>
            <a:lvl1pPr>
              <a:defRPr sz="2400">
                <a:latin typeface="メイリオ" panose="020B0604030504040204" pitchFamily="50" charset="-128"/>
                <a:ea typeface="メイリオ" panose="020B0604030504040204" pitchFamily="50" charset="-128"/>
              </a:defRPr>
            </a:lvl1pPr>
            <a:lvl2pPr>
              <a:defRPr sz="2000">
                <a:latin typeface="メイリオ" panose="020B0604030504040204" pitchFamily="50" charset="-128"/>
                <a:ea typeface="メイリオ" panose="020B0604030504040204" pitchFamily="50" charset="-128"/>
              </a:defRPr>
            </a:lvl2pPr>
            <a:lvl3pPr>
              <a:defRPr sz="1800">
                <a:latin typeface="メイリオ" panose="020B0604030504040204" pitchFamily="50" charset="-128"/>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600">
                <a:latin typeface="メイリオ" panose="020B0604030504040204" pitchFamily="50" charset="-128"/>
                <a:ea typeface="メイリオ" panose="020B0604030504040204" pitchFamily="50" charset="-128"/>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2EC85D44-F8D9-4471-B300-73A48DD23711}" type="datetime1">
              <a:rPr lang="ja-JP" altLang="en-US" smtClean="0"/>
              <a:t>2021/10/25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B8BD37CA-95A2-498A-80EE-41C7D071E155}" type="slidenum">
              <a:rPr lang="ja-JP" altLang="en-US"/>
              <a:pPr>
                <a:defRPr/>
              </a:pPr>
              <a:t>‹#›</a:t>
            </a:fld>
            <a:endParaRPr lang="ja-JP" altLang="en-US"/>
          </a:p>
        </p:txBody>
      </p:sp>
    </p:spTree>
    <p:extLst>
      <p:ext uri="{BB962C8B-B14F-4D97-AF65-F5344CB8AC3E}">
        <p14:creationId xmlns:p14="http://schemas.microsoft.com/office/powerpoint/2010/main" val="292156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73EA4FD6-EB8C-4407-AF00-CDA5B19D8553}" type="datetime1">
              <a:rPr lang="ja-JP" altLang="en-US" smtClean="0"/>
              <a:t>2021/10/25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sz="2000"/>
            </a:lvl1pPr>
          </a:lstStyle>
          <a:p>
            <a:pPr>
              <a:defRPr/>
            </a:pPr>
            <a:fld id="{C50125A1-CB81-4B4E-8AB9-AC0E4E73068F}" type="slidenum">
              <a:rPr lang="ja-JP" altLang="en-US" smtClean="0"/>
              <a:pPr>
                <a:defRPr/>
              </a:pPr>
              <a:t>‹#›</a:t>
            </a:fld>
            <a:endParaRPr lang="ja-JP" altLang="en-US"/>
          </a:p>
        </p:txBody>
      </p:sp>
    </p:spTree>
    <p:extLst>
      <p:ext uri="{BB962C8B-B14F-4D97-AF65-F5344CB8AC3E}">
        <p14:creationId xmlns:p14="http://schemas.microsoft.com/office/powerpoint/2010/main" val="75003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5266359-349E-4447-A5ED-B35F2235F48E}" type="datetime1">
              <a:rPr lang="ja-JP" altLang="en-US" smtClean="0"/>
              <a:t>2021/10/25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sz="2000"/>
            </a:lvl1pPr>
          </a:lstStyle>
          <a:p>
            <a:pPr>
              <a:defRPr/>
            </a:pPr>
            <a:fld id="{9D00C010-C399-4EF7-8200-23FDEEB94FBD}" type="slidenum">
              <a:rPr lang="ja-JP" altLang="en-US" smtClean="0"/>
              <a:pPr>
                <a:defRPr/>
              </a:pPr>
              <a:t>‹#›</a:t>
            </a:fld>
            <a:endParaRPr lang="ja-JP" altLang="en-US"/>
          </a:p>
        </p:txBody>
      </p:sp>
    </p:spTree>
    <p:extLst>
      <p:ext uri="{BB962C8B-B14F-4D97-AF65-F5344CB8AC3E}">
        <p14:creationId xmlns:p14="http://schemas.microsoft.com/office/powerpoint/2010/main" val="414720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D1E860-F918-4211-853F-496FB7FEECDF}" type="datetime1">
              <a:rPr kumimoji="1" lang="ja-JP" altLang="en-US" smtClean="0"/>
              <a:t>2021/10/25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17113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6083300"/>
          </a:xfrm>
        </p:spPr>
        <p:txBody>
          <a:bodyPr/>
          <a:lstStyle>
            <a:lvl1pPr>
              <a:defRPr sz="3200">
                <a:latin typeface="メイリオ" panose="020B0604030504040204" pitchFamily="50" charset="-128"/>
                <a:ea typeface="メイリオ" panose="020B0604030504040204" pitchFamily="50" charset="-128"/>
              </a:defRPr>
            </a:lvl1pPr>
            <a:lvl2pPr>
              <a:defRPr sz="2800">
                <a:latin typeface="メイリオ" panose="020B0604030504040204" pitchFamily="50" charset="-128"/>
                <a:ea typeface="メイリオ" panose="020B0604030504040204" pitchFamily="50" charset="-128"/>
              </a:defRPr>
            </a:lvl2pPr>
            <a:lvl3pPr>
              <a:defRPr sz="24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875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D5D601C-C7CD-4A37-9B98-15ECAEBBC891}" type="datetime1">
              <a:rPr lang="ja-JP" altLang="en-US" smtClean="0"/>
              <a:t>2021/10/25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4D37576-A4DE-4BBA-A407-52546F33CE46}" type="slidenum">
              <a:rPr lang="ja-JP" altLang="en-US"/>
              <a:pPr>
                <a:defRPr/>
              </a:pPr>
              <a:t>‹#›</a:t>
            </a:fld>
            <a:endParaRPr lang="ja-JP" altLang="en-US"/>
          </a:p>
        </p:txBody>
      </p:sp>
    </p:spTree>
    <p:extLst>
      <p:ext uri="{BB962C8B-B14F-4D97-AF65-F5344CB8AC3E}">
        <p14:creationId xmlns:p14="http://schemas.microsoft.com/office/powerpoint/2010/main" val="345175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5FD1953-A46D-427E-A240-0AF3F22B0A2F}" type="datetime1">
              <a:rPr lang="ja-JP" altLang="en-US" smtClean="0"/>
              <a:t>2021/10/25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AC9E6B1-7B66-469D-9828-2EF124F7F267}" type="slidenum">
              <a:rPr lang="ja-JP" altLang="en-US"/>
              <a:pPr>
                <a:defRPr/>
              </a:pPr>
              <a:t>‹#›</a:t>
            </a:fld>
            <a:endParaRPr lang="ja-JP" altLang="en-US"/>
          </a:p>
        </p:txBody>
      </p:sp>
    </p:spTree>
    <p:extLst>
      <p:ext uri="{BB962C8B-B14F-4D97-AF65-F5344CB8AC3E}">
        <p14:creationId xmlns:p14="http://schemas.microsoft.com/office/powerpoint/2010/main" val="2925577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EFCBDAB-880D-46C7-A081-CC0DBC0D7464}" type="datetime1">
              <a:rPr lang="ja-JP" altLang="en-US" smtClean="0"/>
              <a:t>2021/10/25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18CB8ED-0F6B-497B-A204-C8813F205358}" type="slidenum">
              <a:rPr lang="ja-JP" altLang="en-US"/>
              <a:pPr>
                <a:defRPr/>
              </a:pPr>
              <a:t>‹#›</a:t>
            </a:fld>
            <a:endParaRPr lang="ja-JP" altLang="en-US"/>
          </a:p>
        </p:txBody>
      </p:sp>
    </p:spTree>
    <p:extLst>
      <p:ext uri="{BB962C8B-B14F-4D97-AF65-F5344CB8AC3E}">
        <p14:creationId xmlns:p14="http://schemas.microsoft.com/office/powerpoint/2010/main" val="1142266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D576D02-FD8C-434F-AB83-6D91BF85FB70}" type="datetime1">
              <a:rPr lang="ja-JP" altLang="en-US" smtClean="0"/>
              <a:t>2021/10/25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9971BF4-AC3C-439C-AA11-4B76DEA8B219}" type="slidenum">
              <a:rPr lang="ja-JP" altLang="en-US"/>
              <a:pPr>
                <a:defRPr/>
              </a:pPr>
              <a:t>‹#›</a:t>
            </a:fld>
            <a:endParaRPr lang="ja-JP" altLang="en-US"/>
          </a:p>
        </p:txBody>
      </p:sp>
    </p:spTree>
    <p:extLst>
      <p:ext uri="{BB962C8B-B14F-4D97-AF65-F5344CB8AC3E}">
        <p14:creationId xmlns:p14="http://schemas.microsoft.com/office/powerpoint/2010/main" val="284985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935696-1623-42FA-A4E4-675A7BC7AAF7}" type="datetime1">
              <a:rPr kumimoji="1" lang="ja-JP" altLang="en-US" smtClean="0"/>
              <a:t>2021/10/25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276897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52B75CE-297A-4A48-A24E-0259113FD9D1}" type="datetime1">
              <a:rPr kumimoji="1" lang="ja-JP" altLang="en-US" smtClean="0"/>
              <a:t>2021/10/25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201745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94D20FA-8E04-4A1B-BC6B-92C3F7AE34F8}" type="datetime1">
              <a:rPr kumimoji="1" lang="ja-JP" altLang="en-US" smtClean="0"/>
              <a:t>2021/10/25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31389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24FEF-1CFD-4E4F-9DDD-EC33E5D6A005}" type="datetime1">
              <a:rPr kumimoji="1" lang="ja-JP" altLang="en-US" smtClean="0"/>
              <a:t>2021/10/25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187316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AC491D-2AA0-444F-8F4F-70AE66EDC890}" type="datetime1">
              <a:rPr kumimoji="1" lang="ja-JP" altLang="en-US" smtClean="0"/>
              <a:t>2021/10/25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251323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C193A-88A1-4E8F-8CD1-EC663C9B64C8}" type="datetime1">
              <a:rPr kumimoji="1" lang="ja-JP" altLang="en-US" smtClean="0"/>
              <a:t>2021/10/25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186580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69792-09A5-48BA-8500-FFC81F29BE55}" type="datetime1">
              <a:rPr kumimoji="1" lang="ja-JP" altLang="en-US" smtClean="0"/>
              <a:t>2021/10/25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71C02-B53B-4D4B-A7BD-4B06DE1BA89A}" type="slidenum">
              <a:rPr kumimoji="1" lang="ja-JP" altLang="en-US" smtClean="0"/>
              <a:t>‹#›</a:t>
            </a:fld>
            <a:endParaRPr kumimoji="1" lang="ja-JP" altLang="en-US"/>
          </a:p>
        </p:txBody>
      </p:sp>
    </p:spTree>
    <p:extLst>
      <p:ext uri="{BB962C8B-B14F-4D97-AF65-F5344CB8AC3E}">
        <p14:creationId xmlns:p14="http://schemas.microsoft.com/office/powerpoint/2010/main" val="136689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793-815D-452B-B1F0-8C45413A0412}" type="datetime1">
              <a:rPr kumimoji="1" lang="ja-JP" altLang="en-US" smtClean="0"/>
              <a:t>2021/10/25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7B5-0DD6-4257-AB65-F79984592FEB}" type="slidenum">
              <a:rPr kumimoji="1" lang="ja-JP" altLang="en-US" smtClean="0"/>
              <a:t>‹#›</a:t>
            </a:fld>
            <a:endParaRPr kumimoji="1" lang="ja-JP" altLang="en-US"/>
          </a:p>
        </p:txBody>
      </p:sp>
    </p:spTree>
    <p:extLst>
      <p:ext uri="{BB962C8B-B14F-4D97-AF65-F5344CB8AC3E}">
        <p14:creationId xmlns:p14="http://schemas.microsoft.com/office/powerpoint/2010/main" val="2636831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574448"/>
          </a:xfrm>
          <a:prstGeom prst="rect">
            <a:avLst/>
          </a:prstGeom>
          <a:solidFill>
            <a:schemeClr val="bg1"/>
          </a:solidFill>
          <a:ln w="9525">
            <a:solidFill>
              <a:schemeClr val="accent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b"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979714"/>
            <a:ext cx="8229600" cy="529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7290EBD-338F-4B64-BB6E-1D0C9190F4D8}" type="datetime1">
              <a:rPr lang="ja-JP" altLang="en-US" smtClean="0"/>
              <a:t>2021/10/25</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68CFA18-0A89-4B1B-A2F3-6FCB8801B8DD}" type="slidenum">
              <a:rPr lang="ja-JP" altLang="en-US"/>
              <a:pPr>
                <a:defRPr/>
              </a:pPr>
              <a:t>‹#›</a:t>
            </a:fld>
            <a:endParaRPr lang="ja-JP" altLang="en-US"/>
          </a:p>
        </p:txBody>
      </p:sp>
    </p:spTree>
    <p:extLst>
      <p:ext uri="{BB962C8B-B14F-4D97-AF65-F5344CB8AC3E}">
        <p14:creationId xmlns:p14="http://schemas.microsoft.com/office/powerpoint/2010/main" val="28503551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fontAlgn="base" hangingPunct="1">
        <a:spcBef>
          <a:spcPct val="0"/>
        </a:spcBef>
        <a:spcAft>
          <a:spcPct val="0"/>
        </a:spcAft>
        <a:defRPr kumimoji="1" lang="ja-JP" altLang="en-US" sz="3200" kern="1200" smtClean="0">
          <a:solidFill>
            <a:schemeClr val="tx1"/>
          </a:solidFill>
          <a:latin typeface="メイリオ" panose="020B0604030504040204" pitchFamily="50" charset="-128"/>
          <a:ea typeface="メイリオ" panose="020B0604030504040204" pitchFamily="50" charset="-128"/>
          <a:cs typeface="+mj-cs"/>
        </a:defRPr>
      </a:lvl1pPr>
      <a:lvl2pPr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defTabSz="457200" rtl="0" eaLnBrk="1" fontAlgn="base" hangingPunct="1">
        <a:spcBef>
          <a:spcPct val="20000"/>
        </a:spcBef>
        <a:spcAft>
          <a:spcPct val="0"/>
        </a:spcAft>
        <a:buFont typeface="Arial" pitchFamily="34" charset="0"/>
        <a:buChar char="•"/>
        <a:defRPr kumimoji="1" sz="30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fontAlgn="base" hangingPunct="1">
        <a:spcBef>
          <a:spcPct val="20000"/>
        </a:spcBef>
        <a:spcAft>
          <a:spcPct val="0"/>
        </a:spcAft>
        <a:buFont typeface="Arial" pitchFamily="34" charset="0"/>
        <a:buChar char="–"/>
        <a:defRPr kumimoji="1" sz="26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fontAlgn="base" hangingPunct="1">
        <a:spcBef>
          <a:spcPct val="20000"/>
        </a:spcBef>
        <a:spcAft>
          <a:spcPct val="0"/>
        </a:spcAft>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fontAlgn="base" hangingPunct="1">
        <a:spcBef>
          <a:spcPct val="20000"/>
        </a:spcBef>
        <a:spcAft>
          <a:spcPct val="0"/>
        </a:spcAft>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fontAlgn="base" hangingPunct="1">
        <a:spcBef>
          <a:spcPct val="20000"/>
        </a:spcBef>
        <a:spcAft>
          <a:spcPct val="0"/>
        </a:spcAft>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96336" y="883879"/>
            <a:ext cx="8398035" cy="1754326"/>
          </a:xfrm>
          <a:prstGeom prst="rect">
            <a:avLst/>
          </a:prstGeom>
          <a:noFill/>
        </p:spPr>
        <p:txBody>
          <a:bodyPr wrap="square" lIns="91440" tIns="45720" rIns="91440" bIns="45720">
            <a:spAutoFit/>
          </a:bodyPr>
          <a:lstStyle/>
          <a:p>
            <a:pPr algn="ctr"/>
            <a:r>
              <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新型コロナウイルス感染症について</a:t>
            </a:r>
            <a:endParaRPr lang="en-US" altLang="ja-JP"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952" y="2204431"/>
            <a:ext cx="3334319" cy="3864864"/>
          </a:xfrm>
          <a:prstGeom prst="rect">
            <a:avLst/>
          </a:prstGeom>
        </p:spPr>
      </p:pic>
      <p:sp>
        <p:nvSpPr>
          <p:cNvPr id="5" name="サブタイトル 6"/>
          <p:cNvSpPr txBox="1">
            <a:spLocks/>
          </p:cNvSpPr>
          <p:nvPr/>
        </p:nvSpPr>
        <p:spPr>
          <a:xfrm>
            <a:off x="445345" y="4989108"/>
            <a:ext cx="8247225" cy="154312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dirty="0">
                <a:solidFill>
                  <a:schemeClr val="accent1">
                    <a:lumMod val="75000"/>
                  </a:schemeClr>
                </a:solidFill>
                <a:latin typeface="Tw Cen MT" panose="020B0602020104020603" pitchFamily="34" charset="0"/>
                <a:ea typeface="HGP創英角ﾎﾟｯﾌﾟ体" panose="040B0A00000000000000" pitchFamily="50" charset="-128"/>
              </a:rPr>
              <a:t>　</a:t>
            </a:r>
            <a:r>
              <a:rPr lang="ja-JP" altLang="en-US" sz="1800" dirty="0">
                <a:solidFill>
                  <a:schemeClr val="accent1">
                    <a:lumMod val="75000"/>
                  </a:schemeClr>
                </a:solidFill>
                <a:latin typeface="Tw Cen MT" panose="020B0602020104020603" pitchFamily="34" charset="0"/>
                <a:ea typeface="HGP創英角ﾎﾟｯﾌﾟ体" panose="040B0A00000000000000" pitchFamily="50" charset="-128"/>
              </a:rPr>
              <a:t>　　　　　　　</a:t>
            </a:r>
            <a:r>
              <a:rPr lang="ja-JP" altLang="en-US" sz="1800" dirty="0">
                <a:solidFill>
                  <a:schemeClr val="accent3">
                    <a:lumMod val="60000"/>
                    <a:lumOff val="40000"/>
                  </a:schemeClr>
                </a:solidFill>
                <a:latin typeface="Tw Cen MT" panose="020B0602020104020603" pitchFamily="34" charset="0"/>
                <a:ea typeface="HGP創英角ﾎﾟｯﾌﾟ体" panose="040B0A00000000000000" pitchFamily="50" charset="-128"/>
              </a:rPr>
              <a:t>　</a:t>
            </a:r>
            <a:r>
              <a:rPr lang="ja-JP" altLang="en-US" sz="1800" dirty="0">
                <a:solidFill>
                  <a:schemeClr val="accent1">
                    <a:lumMod val="60000"/>
                    <a:lumOff val="40000"/>
                  </a:schemeClr>
                </a:solidFill>
                <a:latin typeface="Tw Cen MT" panose="020B0602020104020603" pitchFamily="34" charset="0"/>
                <a:ea typeface="HGP創英角ﾎﾟｯﾌﾟ体" panose="040B0A00000000000000" pitchFamily="50" charset="-128"/>
              </a:rPr>
              <a:t>　感染者数　　　　　　　　　　死亡者</a:t>
            </a:r>
            <a:endParaRPr lang="en-US" altLang="ja-JP" sz="1800" dirty="0">
              <a:solidFill>
                <a:schemeClr val="accent1">
                  <a:lumMod val="60000"/>
                  <a:lumOff val="40000"/>
                </a:schemeClr>
              </a:solidFill>
              <a:latin typeface="Tw Cen MT" panose="020B0602020104020603" pitchFamily="34" charset="0"/>
              <a:ea typeface="HGP創英角ﾎﾟｯﾌﾟ体" panose="040B0A00000000000000" pitchFamily="50" charset="-128"/>
            </a:endParaRPr>
          </a:p>
          <a:p>
            <a:pPr algn="l"/>
            <a:r>
              <a:rPr lang="ja-JP" altLang="en-US" sz="1800" dirty="0">
                <a:solidFill>
                  <a:schemeClr val="accent1">
                    <a:lumMod val="60000"/>
                    <a:lumOff val="40000"/>
                  </a:schemeClr>
                </a:solidFill>
                <a:latin typeface="Tw Cen MT" panose="020B0602020104020603" pitchFamily="34" charset="0"/>
                <a:ea typeface="HGP創英角ﾎﾟｯﾌﾟ体" panose="040B0A00000000000000" pitchFamily="50" charset="-128"/>
              </a:rPr>
              <a:t>　全世界　　　　　２４２，５５２，２８２人　　　４，９１２，８９９人</a:t>
            </a:r>
            <a:endParaRPr lang="en-US" altLang="ja-JP" sz="1800" dirty="0">
              <a:solidFill>
                <a:schemeClr val="accent1">
                  <a:lumMod val="60000"/>
                  <a:lumOff val="40000"/>
                </a:schemeClr>
              </a:solidFill>
              <a:latin typeface="Tw Cen MT" panose="020B0602020104020603" pitchFamily="34" charset="0"/>
              <a:ea typeface="HGP創英角ﾎﾟｯﾌﾟ体" panose="040B0A00000000000000" pitchFamily="50" charset="-128"/>
            </a:endParaRPr>
          </a:p>
          <a:p>
            <a:pPr algn="l"/>
            <a:r>
              <a:rPr lang="ja-JP" altLang="en-US" sz="1800" dirty="0">
                <a:solidFill>
                  <a:schemeClr val="accent1">
                    <a:lumMod val="60000"/>
                    <a:lumOff val="40000"/>
                  </a:schemeClr>
                </a:solidFill>
                <a:latin typeface="Tw Cen MT" panose="020B0602020104020603" pitchFamily="34" charset="0"/>
                <a:ea typeface="HGP創英角ﾎﾟｯﾌﾟ体" panose="040B0A00000000000000" pitchFamily="50" charset="-128"/>
              </a:rPr>
              <a:t>　日本　　　　　　　　　１，７１５，３６４人　　　　  　 １８，１４６人</a:t>
            </a:r>
            <a:endParaRPr lang="en-US" altLang="ja-JP" sz="1800" dirty="0">
              <a:solidFill>
                <a:schemeClr val="accent1">
                  <a:lumMod val="60000"/>
                  <a:lumOff val="40000"/>
                </a:schemeClr>
              </a:solidFill>
              <a:latin typeface="Tw Cen MT" panose="020B0602020104020603" pitchFamily="34" charset="0"/>
              <a:ea typeface="HGP創英角ﾎﾟｯﾌﾟ体" panose="040B0A00000000000000" pitchFamily="50" charset="-128"/>
            </a:endParaRPr>
          </a:p>
          <a:p>
            <a:pPr algn="l"/>
            <a:r>
              <a:rPr lang="ja-JP" altLang="en-US" sz="1800" dirty="0">
                <a:solidFill>
                  <a:schemeClr val="accent1">
                    <a:lumMod val="60000"/>
                    <a:lumOff val="40000"/>
                  </a:schemeClr>
                </a:solidFill>
                <a:latin typeface="Tw Cen MT" panose="020B0602020104020603" pitchFamily="34" charset="0"/>
                <a:ea typeface="HGP創英角ﾎﾟｯﾌﾟ体" panose="040B0A00000000000000" pitchFamily="50" charset="-128"/>
              </a:rPr>
              <a:t>　島根県　　　　　　　　　　　　１，６７１人　　　　　　　　　　　　５人　　　（</a:t>
            </a:r>
            <a:r>
              <a:rPr lang="en-US" altLang="ja-JP" sz="1800" dirty="0">
                <a:solidFill>
                  <a:schemeClr val="accent1">
                    <a:lumMod val="60000"/>
                    <a:lumOff val="40000"/>
                  </a:schemeClr>
                </a:solidFill>
                <a:latin typeface="Tw Cen MT" panose="020B0602020104020603" pitchFamily="34" charset="0"/>
                <a:ea typeface="HGP創英角ﾎﾟｯﾌﾟ体" panose="040B0A00000000000000" pitchFamily="50" charset="-128"/>
              </a:rPr>
              <a:t>R3,10,21</a:t>
            </a:r>
            <a:r>
              <a:rPr lang="ja-JP" altLang="en-US" sz="1800" dirty="0">
                <a:solidFill>
                  <a:schemeClr val="accent1">
                    <a:lumMod val="60000"/>
                    <a:lumOff val="40000"/>
                  </a:schemeClr>
                </a:solidFill>
                <a:latin typeface="Tw Cen MT" panose="020B0602020104020603" pitchFamily="34" charset="0"/>
                <a:ea typeface="HGP創英角ﾎﾟｯﾌﾟ体" panose="040B0A00000000000000" pitchFamily="50" charset="-128"/>
              </a:rPr>
              <a:t>現在）</a:t>
            </a:r>
            <a:endParaRPr lang="en-US" altLang="ja-JP" sz="1800" dirty="0">
              <a:solidFill>
                <a:schemeClr val="accent1">
                  <a:lumMod val="60000"/>
                  <a:lumOff val="40000"/>
                </a:schemeClr>
              </a:solidFill>
              <a:latin typeface="Tw Cen MT" panose="020B0602020104020603" pitchFamily="34" charset="0"/>
              <a:ea typeface="HGP創英角ﾎﾟｯﾌﾟ体" panose="040B0A00000000000000" pitchFamily="50" charset="-128"/>
            </a:endParaRPr>
          </a:p>
        </p:txBody>
      </p:sp>
      <p:sp>
        <p:nvSpPr>
          <p:cNvPr id="6" name="サブタイトル 6"/>
          <p:cNvSpPr txBox="1">
            <a:spLocks/>
          </p:cNvSpPr>
          <p:nvPr/>
        </p:nvSpPr>
        <p:spPr>
          <a:xfrm>
            <a:off x="-862149" y="2808078"/>
            <a:ext cx="824756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2800" dirty="0">
              <a:solidFill>
                <a:schemeClr val="accent1">
                  <a:lumMod val="75000"/>
                </a:schemeClr>
              </a:solidFill>
              <a:latin typeface="Tw Cen MT" panose="020B0602020104020603" pitchFamily="34" charset="0"/>
              <a:ea typeface="HGP創英角ﾎﾟｯﾌﾟ体" panose="040B0A00000000000000" pitchFamily="50" charset="-128"/>
            </a:endParaRPr>
          </a:p>
          <a:p>
            <a:pPr algn="l"/>
            <a:r>
              <a:rPr lang="ja-JP" altLang="en-US" sz="2800" dirty="0">
                <a:solidFill>
                  <a:schemeClr val="accent1">
                    <a:lumMod val="75000"/>
                  </a:schemeClr>
                </a:solidFill>
                <a:latin typeface="Tw Cen MT" panose="020B0602020104020603" pitchFamily="34" charset="0"/>
                <a:ea typeface="HGP創英角ﾎﾟｯﾌﾟ体" panose="040B0A00000000000000" pitchFamily="50" charset="-128"/>
              </a:rPr>
              <a:t>　　　　　</a:t>
            </a:r>
            <a:r>
              <a:rPr lang="ja-JP" altLang="en-US"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松江保健所　薬事・感染症対策課</a:t>
            </a:r>
            <a:endParaRPr lang="en-US" altLang="ja-JP" sz="2800" dirty="0">
              <a:solidFill>
                <a:schemeClr val="accent2">
                  <a:lumMod val="60000"/>
                  <a:lumOff val="40000"/>
                </a:schemeClr>
              </a:solidFill>
              <a:latin typeface="Tw Cen MT" panose="020B0602020104020603" pitchFamily="34" charset="0"/>
              <a:ea typeface="HGP創英角ﾎﾟｯﾌﾟ体" panose="040B0A00000000000000" pitchFamily="50" charset="-128"/>
            </a:endParaRPr>
          </a:p>
          <a:p>
            <a:pPr algn="l"/>
            <a:r>
              <a:rPr lang="ja-JP" altLang="en-US"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　　　　　　　　　　　　　令和</a:t>
            </a:r>
            <a:r>
              <a:rPr lang="en-US" altLang="ja-JP"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3</a:t>
            </a:r>
            <a:r>
              <a:rPr lang="ja-JP" altLang="en-US"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年</a:t>
            </a:r>
            <a:r>
              <a:rPr lang="en-US" altLang="ja-JP"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10</a:t>
            </a:r>
            <a:r>
              <a:rPr lang="ja-JP" altLang="en-US"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月</a:t>
            </a:r>
            <a:r>
              <a:rPr lang="en-US" altLang="ja-JP"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22</a:t>
            </a:r>
            <a:r>
              <a:rPr lang="ja-JP" altLang="en-US"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日、</a:t>
            </a:r>
            <a:r>
              <a:rPr lang="en-US" altLang="ja-JP"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 27</a:t>
            </a:r>
            <a:r>
              <a:rPr lang="ja-JP" altLang="en-US" sz="2800" dirty="0">
                <a:solidFill>
                  <a:schemeClr val="accent2">
                    <a:lumMod val="60000"/>
                    <a:lumOff val="40000"/>
                  </a:schemeClr>
                </a:solidFill>
                <a:latin typeface="Tw Cen MT" panose="020B0602020104020603" pitchFamily="34" charset="0"/>
                <a:ea typeface="HGP創英角ﾎﾟｯﾌﾟ体" panose="040B0A00000000000000" pitchFamily="50" charset="-128"/>
              </a:rPr>
              <a:t>日</a:t>
            </a:r>
            <a:endParaRPr lang="en-US" altLang="ja-JP" sz="2800" dirty="0">
              <a:solidFill>
                <a:schemeClr val="accent2">
                  <a:lumMod val="60000"/>
                  <a:lumOff val="40000"/>
                </a:schemeClr>
              </a:solidFill>
              <a:latin typeface="Tw Cen MT" panose="020B0602020104020603" pitchFamily="34" charset="0"/>
              <a:ea typeface="HGP創英角ﾎﾟｯﾌﾟ体" panose="040B0A00000000000000" pitchFamily="50" charset="-128"/>
            </a:endParaRPr>
          </a:p>
        </p:txBody>
      </p:sp>
      <p:sp>
        <p:nvSpPr>
          <p:cNvPr id="2" name="スライド番号プレースホルダー 1">
            <a:extLst>
              <a:ext uri="{FF2B5EF4-FFF2-40B4-BE49-F238E27FC236}">
                <a16:creationId xmlns:a16="http://schemas.microsoft.com/office/drawing/2014/main" id="{DF674664-7953-49D9-B707-391930EC5698}"/>
              </a:ext>
            </a:extLst>
          </p:cNvPr>
          <p:cNvSpPr>
            <a:spLocks noGrp="1"/>
          </p:cNvSpPr>
          <p:nvPr>
            <p:ph type="sldNum" sz="quarter" idx="12"/>
          </p:nvPr>
        </p:nvSpPr>
        <p:spPr/>
        <p:txBody>
          <a:bodyPr/>
          <a:lstStyle/>
          <a:p>
            <a:fld id="{EB871C02-B53B-4D4B-A7BD-4B06DE1BA89A}" type="slidenum">
              <a:rPr kumimoji="1" lang="ja-JP" altLang="en-US" smtClean="0"/>
              <a:t>1</a:t>
            </a:fld>
            <a:endParaRPr kumimoji="1" lang="ja-JP" altLang="en-US"/>
          </a:p>
        </p:txBody>
      </p:sp>
    </p:spTree>
    <p:extLst>
      <p:ext uri="{BB962C8B-B14F-4D97-AF65-F5344CB8AC3E}">
        <p14:creationId xmlns:p14="http://schemas.microsoft.com/office/powerpoint/2010/main" val="280944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コンテンツ プレースホルダー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378" y="2202359"/>
            <a:ext cx="8462553" cy="4153992"/>
          </a:xfrm>
        </p:spPr>
      </p:pic>
      <p:sp>
        <p:nvSpPr>
          <p:cNvPr id="7" name="テキスト ボックス 6"/>
          <p:cNvSpPr txBox="1"/>
          <p:nvPr/>
        </p:nvSpPr>
        <p:spPr>
          <a:xfrm>
            <a:off x="1328281" y="2830667"/>
            <a:ext cx="582603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秒程度かけ、水と石けんで丁寧に洗いましょう。</a:t>
            </a:r>
          </a:p>
        </p:txBody>
      </p:sp>
      <p:sp>
        <p:nvSpPr>
          <p:cNvPr id="12" name="テキスト ボックス 11"/>
          <p:cNvSpPr txBox="1"/>
          <p:nvPr/>
        </p:nvSpPr>
        <p:spPr>
          <a:xfrm>
            <a:off x="379639" y="477537"/>
            <a:ext cx="8542292"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rPr>
              <a:t>＜こんな時には手洗いをしよう！＞</a:t>
            </a:r>
            <a:endParaRPr kumimoji="1" lang="en-US" altLang="ja-JP" sz="2400" b="1"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 公共の場所から帰った時　　　　□ 病気の人のケアをした時</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 咳やくしゃみ、鼻をかんだ時　　□ 外にあるものに触った時</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 ご飯を食べる前と後</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 name="雲形吹き出し 4"/>
          <p:cNvSpPr/>
          <p:nvPr/>
        </p:nvSpPr>
        <p:spPr>
          <a:xfrm>
            <a:off x="3291840" y="1487103"/>
            <a:ext cx="5630091" cy="1143983"/>
          </a:xfrm>
          <a:prstGeom prst="cloudCallout">
            <a:avLst>
              <a:gd name="adj1" fmla="val -47727"/>
              <a:gd name="adj2" fmla="val 57656"/>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3560446" y="1826126"/>
            <a:ext cx="558355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目に見える汚れがある時</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には</a:t>
            </a:r>
            <a:r>
              <a:rPr kumimoji="1" lang="ja-JP" altLang="en-US" sz="1600"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rPr>
              <a:t>水と石けん</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で洗いましょう。</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汚れが目に見えない時</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a:t>
            </a:r>
            <a:r>
              <a:rPr kumimoji="1" lang="ja-JP" altLang="en-US" sz="16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cs typeface="+mn-cs"/>
              </a:rPr>
              <a:t>手指消毒薬</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の使用も</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OK</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p:cNvSpPr txBox="1"/>
          <p:nvPr/>
        </p:nvSpPr>
        <p:spPr>
          <a:xfrm>
            <a:off x="274321" y="6429792"/>
            <a:ext cx="339508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（画像引用；厚生労働省啓発リーフレット）</a:t>
            </a:r>
          </a:p>
        </p:txBody>
      </p:sp>
      <p:sp>
        <p:nvSpPr>
          <p:cNvPr id="2" name="スライド番号プレースホルダー 1">
            <a:extLst>
              <a:ext uri="{FF2B5EF4-FFF2-40B4-BE49-F238E27FC236}">
                <a16:creationId xmlns:a16="http://schemas.microsoft.com/office/drawing/2014/main" id="{A4F4A86E-8693-4BB8-B5BA-12CB7178B45B}"/>
              </a:ext>
            </a:extLst>
          </p:cNvPr>
          <p:cNvSpPr>
            <a:spLocks noGrp="1"/>
          </p:cNvSpPr>
          <p:nvPr>
            <p:ph type="sldNum" sz="quarter" idx="12"/>
          </p:nvPr>
        </p:nvSpPr>
        <p:spPr/>
        <p:txBody>
          <a:bodyPr/>
          <a:lstStyle/>
          <a:p>
            <a:fld id="{E8F917B5-0DD6-4257-AB65-F79984592FEB}" type="slidenum">
              <a:rPr kumimoji="1" lang="ja-JP" altLang="en-US" smtClean="0"/>
              <a:t>10</a:t>
            </a:fld>
            <a:endParaRPr kumimoji="1" lang="ja-JP" altLang="en-US"/>
          </a:p>
        </p:txBody>
      </p:sp>
    </p:spTree>
    <p:extLst>
      <p:ext uri="{BB962C8B-B14F-4D97-AF65-F5344CB8AC3E}">
        <p14:creationId xmlns:p14="http://schemas.microsoft.com/office/powerpoint/2010/main" val="373606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4270" y="1045029"/>
            <a:ext cx="7886700" cy="5197275"/>
          </a:xfrm>
        </p:spPr>
        <p:txBody>
          <a:bodyPr>
            <a:normAutofit fontScale="85000" lnSpcReduction="20000"/>
          </a:bodyPr>
          <a:lstStyle/>
          <a:p>
            <a:pPr marL="0" indent="0">
              <a:buNone/>
            </a:pPr>
            <a:r>
              <a:rPr kumimoji="1" lang="ja-JP" altLang="en-US" sz="3600" b="1" u="sng" dirty="0">
                <a:latin typeface="HG丸ｺﾞｼｯｸM-PRO" panose="020F0600000000000000" pitchFamily="50" charset="-128"/>
                <a:ea typeface="HG丸ｺﾞｼｯｸM-PRO" panose="020F0600000000000000" pitchFamily="50" charset="-128"/>
              </a:rPr>
              <a:t>感染防止の</a:t>
            </a:r>
            <a:r>
              <a:rPr kumimoji="1" lang="en-US" altLang="ja-JP" sz="3600" b="1" u="sng" dirty="0">
                <a:latin typeface="HG丸ｺﾞｼｯｸM-PRO" panose="020F0600000000000000" pitchFamily="50" charset="-128"/>
                <a:ea typeface="HG丸ｺﾞｼｯｸM-PRO" panose="020F0600000000000000" pitchFamily="50" charset="-128"/>
              </a:rPr>
              <a:t>3</a:t>
            </a:r>
            <a:r>
              <a:rPr kumimoji="1" lang="ja-JP" altLang="en-US" sz="3600" b="1" u="sng" dirty="0" err="1">
                <a:latin typeface="HG丸ｺﾞｼｯｸM-PRO" panose="020F0600000000000000" pitchFamily="50" charset="-128"/>
                <a:ea typeface="HG丸ｺﾞｼｯｸM-PRO" panose="020F0600000000000000" pitchFamily="50" charset="-128"/>
              </a:rPr>
              <a:t>つの</a:t>
            </a:r>
            <a:r>
              <a:rPr kumimoji="1" lang="ja-JP" altLang="en-US" sz="3600" b="1" u="sng" dirty="0">
                <a:latin typeface="HG丸ｺﾞｼｯｸM-PRO" panose="020F0600000000000000" pitchFamily="50" charset="-128"/>
                <a:ea typeface="HG丸ｺﾞｼｯｸM-PRO" panose="020F0600000000000000" pitchFamily="50" charset="-128"/>
              </a:rPr>
              <a:t>基本＋換気</a:t>
            </a:r>
            <a:endParaRPr kumimoji="1" lang="en-US" altLang="ja-JP" sz="3600" b="1" u="sng"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solidFill>
                  <a:srgbClr val="00B050"/>
                </a:solidFill>
                <a:latin typeface="HG丸ｺﾞｼｯｸM-PRO" panose="020F0600000000000000" pitchFamily="50" charset="-128"/>
                <a:ea typeface="HG丸ｺﾞｼｯｸM-PRO" panose="020F0600000000000000" pitchFamily="50" charset="-128"/>
              </a:rPr>
              <a:t>○人と人との距離の確保</a:t>
            </a:r>
            <a:endParaRPr kumimoji="1" lang="en-US" altLang="ja-JP" dirty="0">
              <a:solidFill>
                <a:srgbClr val="00B05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できるだけ</a:t>
            </a:r>
            <a:r>
              <a:rPr lang="en-US" altLang="ja-JP" dirty="0">
                <a:latin typeface="HG丸ｺﾞｼｯｸM-PRO" panose="020F0600000000000000" pitchFamily="50" charset="-128"/>
                <a:ea typeface="HG丸ｺﾞｼｯｸM-PRO" panose="020F0600000000000000" pitchFamily="50" charset="-128"/>
              </a:rPr>
              <a:t>2m</a:t>
            </a:r>
            <a:r>
              <a:rPr lang="ja-JP" altLang="en-US" dirty="0">
                <a:latin typeface="HG丸ｺﾞｼｯｸM-PRO" panose="020F0600000000000000" pitchFamily="50" charset="-128"/>
                <a:ea typeface="HG丸ｺﾞｼｯｸM-PRO" panose="020F0600000000000000" pitchFamily="50" charset="-128"/>
              </a:rPr>
              <a:t>（最低</a:t>
            </a:r>
            <a:r>
              <a:rPr lang="en-US" altLang="ja-JP" dirty="0">
                <a:latin typeface="HG丸ｺﾞｼｯｸM-PRO" panose="020F0600000000000000" pitchFamily="50" charset="-128"/>
                <a:ea typeface="HG丸ｺﾞｼｯｸM-PRO" panose="020F0600000000000000" pitchFamily="50" charset="-128"/>
              </a:rPr>
              <a:t>1m</a:t>
            </a:r>
            <a:r>
              <a:rPr lang="ja-JP" altLang="en-US" dirty="0">
                <a:latin typeface="HG丸ｺﾞｼｯｸM-PRO" panose="020F0600000000000000" pitchFamily="50" charset="-128"/>
                <a:ea typeface="HG丸ｺﾞｼｯｸM-PRO" panose="020F0600000000000000" pitchFamily="50" charset="-128"/>
              </a:rPr>
              <a:t>）空けましょう</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dirty="0">
                <a:solidFill>
                  <a:srgbClr val="00B050"/>
                </a:solidFill>
                <a:latin typeface="HG丸ｺﾞｼｯｸM-PRO" panose="020F0600000000000000" pitchFamily="50" charset="-128"/>
                <a:ea typeface="HG丸ｺﾞｼｯｸM-PRO" panose="020F0600000000000000" pitchFamily="50" charset="-128"/>
              </a:rPr>
              <a:t>マスクの着用</a:t>
            </a:r>
            <a:endParaRPr kumimoji="1" lang="en-US" altLang="ja-JP" dirty="0">
              <a:solidFill>
                <a:srgbClr val="00B050"/>
              </a:solidFill>
              <a:latin typeface="HG丸ｺﾞｼｯｸM-PRO" panose="020F0600000000000000" pitchFamily="50" charset="-128"/>
              <a:ea typeface="HG丸ｺﾞｼｯｸM-PRO" panose="020F0600000000000000" pitchFamily="50" charset="-128"/>
            </a:endParaRPr>
          </a:p>
          <a:p>
            <a:pPr marL="719138" lvl="0" indent="0" defTabSz="457200">
              <a:lnSpc>
                <a:spcPct val="100000"/>
              </a:lnSpc>
              <a:spcBef>
                <a:spcPts val="0"/>
              </a:spcBef>
              <a:buNone/>
              <a:defRPr/>
            </a:pPr>
            <a:r>
              <a:rPr kumimoji="1" lang="ja-JP" altLang="en-US" dirty="0">
                <a:latin typeface="HG丸ｺﾞｼｯｸM-PRO" panose="020F0600000000000000" pitchFamily="50" charset="-128"/>
                <a:ea typeface="HG丸ｺﾞｼｯｸM-PRO" panose="020F0600000000000000" pitchFamily="50" charset="-128"/>
              </a:rPr>
              <a:t>人との距離が十分にとれない場合は</a:t>
            </a:r>
            <a:r>
              <a:rPr lang="ja-JP" altLang="en-US" dirty="0">
                <a:solidFill>
                  <a:prstClr val="black"/>
                </a:solidFill>
                <a:latin typeface="HG丸ｺﾞｼｯｸM-PRO" panose="020F0600000000000000" pitchFamily="50" charset="-128"/>
                <a:ea typeface="HG丸ｺﾞｼｯｸM-PRO" panose="020F0600000000000000" pitchFamily="50" charset="-128"/>
              </a:rPr>
              <a:t>症状がなくてもマスクを着用しましょう</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dirty="0">
                <a:solidFill>
                  <a:srgbClr val="00B050"/>
                </a:solidFill>
                <a:latin typeface="HG丸ｺﾞｼｯｸM-PRO" panose="020F0600000000000000" pitchFamily="50" charset="-128"/>
                <a:ea typeface="HG丸ｺﾞｼｯｸM-PRO" panose="020F0600000000000000" pitchFamily="50" charset="-128"/>
              </a:rPr>
              <a:t>こまめな手洗い</a:t>
            </a:r>
            <a:endParaRPr kumimoji="1" lang="en-US" altLang="ja-JP" dirty="0">
              <a:solidFill>
                <a:srgbClr val="00B050"/>
              </a:solidFill>
              <a:latin typeface="HG丸ｺﾞｼｯｸM-PRO" panose="020F0600000000000000" pitchFamily="50" charset="-128"/>
              <a:ea typeface="HG丸ｺﾞｼｯｸM-PRO" panose="020F0600000000000000" pitchFamily="50" charset="-128"/>
            </a:endParaRPr>
          </a:p>
          <a:p>
            <a:pPr marL="800100" indent="-441325">
              <a:buNone/>
            </a:pP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en-US" altLang="ja-JP" dirty="0">
                <a:solidFill>
                  <a:prstClr val="black"/>
                </a:solidFill>
                <a:latin typeface="HG丸ｺﾞｼｯｸM-PRO" panose="020F0600000000000000" pitchFamily="50" charset="-128"/>
                <a:ea typeface="HG丸ｺﾞｼｯｸM-PRO" panose="020F0600000000000000" pitchFamily="50" charset="-128"/>
              </a:rPr>
              <a:t>30</a:t>
            </a:r>
            <a:r>
              <a:rPr lang="ja-JP" altLang="en-US" dirty="0">
                <a:solidFill>
                  <a:prstClr val="black"/>
                </a:solidFill>
                <a:latin typeface="HG丸ｺﾞｼｯｸM-PRO" panose="020F0600000000000000" pitchFamily="50" charset="-128"/>
                <a:ea typeface="HG丸ｺﾞｼｯｸM-PRO" panose="020F0600000000000000" pitchFamily="50" charset="-128"/>
              </a:rPr>
              <a:t>秒程度かけ、水と石けんで丁寧に洗いま しょう</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dirty="0">
                <a:solidFill>
                  <a:srgbClr val="C00000"/>
                </a:solidFill>
                <a:latin typeface="HG丸ｺﾞｼｯｸM-PRO" panose="020F0600000000000000" pitchFamily="50" charset="-128"/>
                <a:ea typeface="HG丸ｺﾞｼｯｸM-PRO" panose="020F0600000000000000" pitchFamily="50" charset="-128"/>
              </a:rPr>
              <a:t>換気</a:t>
            </a:r>
            <a:endParaRPr kumimoji="1" lang="en-US" altLang="ja-JP" dirty="0">
              <a:solidFill>
                <a:srgbClr val="C00000"/>
              </a:solidFill>
              <a:latin typeface="HG丸ｺﾞｼｯｸM-PRO" panose="020F0600000000000000" pitchFamily="50" charset="-128"/>
              <a:ea typeface="HG丸ｺﾞｼｯｸM-PRO" panose="020F0600000000000000" pitchFamily="50" charset="-128"/>
            </a:endParaRPr>
          </a:p>
          <a:p>
            <a:pPr marL="800100" lvl="0" indent="-358775" defTabSz="457200">
              <a:lnSpc>
                <a:spcPct val="100000"/>
              </a:lnSpc>
              <a:spcBef>
                <a:spcPts val="0"/>
              </a:spcBef>
              <a:buNone/>
              <a:defRPr/>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時間に</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回程度、数分間、</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方向の窓を開けて連続的に室内に空気を通しましょう</a:t>
            </a:r>
            <a:endParaRPr lang="en-US" altLang="ja-JP" dirty="0">
              <a:latin typeface="HG丸ｺﾞｼｯｸM-PRO" panose="020F0600000000000000" pitchFamily="50" charset="-128"/>
              <a:ea typeface="HG丸ｺﾞｼｯｸM-PRO" panose="020F0600000000000000" pitchFamily="50" charset="-128"/>
            </a:endParaRPr>
          </a:p>
          <a:p>
            <a:pPr marL="800100" lvl="0" indent="-358775" defTabSz="457200">
              <a:lnSpc>
                <a:spcPct val="100000"/>
              </a:lnSpc>
              <a:spcBef>
                <a:spcPts val="0"/>
              </a:spcBef>
              <a:buNone/>
              <a:defRPr/>
            </a:pPr>
            <a:r>
              <a:rPr lang="ja-JP" altLang="en-US" dirty="0">
                <a:latin typeface="HG丸ｺﾞｼｯｸM-PRO" panose="020F0600000000000000" pitchFamily="50" charset="-128"/>
                <a:ea typeface="HG丸ｺﾞｼｯｸM-PRO" panose="020F0600000000000000" pitchFamily="50" charset="-128"/>
              </a:rPr>
              <a:t>　（室内は、温度１８度以上・湿度４０％以上に）</a:t>
            </a:r>
            <a:endParaRPr lang="en-US" altLang="ja-JP"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13310" y="187478"/>
            <a:ext cx="8708621"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rPr>
              <a:t>基本的な感染予防行動　まとめ</a:t>
            </a:r>
          </a:p>
        </p:txBody>
      </p:sp>
      <p:pic>
        <p:nvPicPr>
          <p:cNvPr id="2" name="図 1"/>
          <p:cNvPicPr>
            <a:picLocks noChangeAspect="1"/>
          </p:cNvPicPr>
          <p:nvPr/>
        </p:nvPicPr>
        <p:blipFill>
          <a:blip r:embed="rId3"/>
          <a:stretch>
            <a:fillRect/>
          </a:stretch>
        </p:blipFill>
        <p:spPr>
          <a:xfrm>
            <a:off x="5426127" y="6053535"/>
            <a:ext cx="3084843" cy="506012"/>
          </a:xfrm>
          <a:prstGeom prst="rect">
            <a:avLst/>
          </a:prstGeom>
        </p:spPr>
      </p:pic>
      <p:sp>
        <p:nvSpPr>
          <p:cNvPr id="4" name="スライド番号プレースホルダー 3">
            <a:extLst>
              <a:ext uri="{FF2B5EF4-FFF2-40B4-BE49-F238E27FC236}">
                <a16:creationId xmlns:a16="http://schemas.microsoft.com/office/drawing/2014/main" id="{B1EDEE09-341C-489E-9A6D-5DBCED9B92BE}"/>
              </a:ext>
            </a:extLst>
          </p:cNvPr>
          <p:cNvSpPr>
            <a:spLocks noGrp="1"/>
          </p:cNvSpPr>
          <p:nvPr>
            <p:ph type="sldNum" sz="quarter" idx="12"/>
          </p:nvPr>
        </p:nvSpPr>
        <p:spPr/>
        <p:txBody>
          <a:bodyPr/>
          <a:lstStyle/>
          <a:p>
            <a:fld id="{E8F917B5-0DD6-4257-AB65-F79984592FEB}" type="slidenum">
              <a:rPr kumimoji="1" lang="ja-JP" altLang="en-US" smtClean="0"/>
              <a:t>11</a:t>
            </a:fld>
            <a:endParaRPr kumimoji="1" lang="ja-JP" altLang="en-US"/>
          </a:p>
        </p:txBody>
      </p:sp>
    </p:spTree>
    <p:extLst>
      <p:ext uri="{BB962C8B-B14F-4D97-AF65-F5344CB8AC3E}">
        <p14:creationId xmlns:p14="http://schemas.microsoft.com/office/powerpoint/2010/main" val="341220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0396" y="1071155"/>
            <a:ext cx="7886700" cy="5197275"/>
          </a:xfrm>
        </p:spPr>
        <p:txBody>
          <a:bodyPr>
            <a:normAutofit fontScale="62500" lnSpcReduction="20000"/>
          </a:bodyPr>
          <a:lstStyle/>
          <a:p>
            <a:pPr marL="0" indent="0">
              <a:buNone/>
            </a:pPr>
            <a:endParaRPr kumimoji="1" lang="en-US" altLang="ja-JP" sz="3600" b="1" u="sng"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3600" b="1" u="sng" dirty="0">
                <a:latin typeface="HG丸ｺﾞｼｯｸM-PRO" panose="020F0600000000000000" pitchFamily="50" charset="-128"/>
                <a:ea typeface="HG丸ｺﾞｼｯｸM-PRO" panose="020F0600000000000000" pitchFamily="50" charset="-128"/>
              </a:rPr>
              <a:t>ワクチン接種</a:t>
            </a:r>
            <a:endParaRPr kumimoji="1" lang="en-US" altLang="ja-JP" sz="3600" b="1" u="sng"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a:t>
            </a:r>
            <a:r>
              <a:rPr lang="ja-JP" altLang="en-US" dirty="0">
                <a:solidFill>
                  <a:srgbClr val="00B050"/>
                </a:solidFill>
                <a:latin typeface="HG丸ｺﾞｼｯｸM-PRO" panose="020F0600000000000000" pitchFamily="50" charset="-128"/>
                <a:ea typeface="HG丸ｺﾞｼｯｸM-PRO" panose="020F0600000000000000" pitchFamily="50" charset="-128"/>
              </a:rPr>
              <a:t>位置付け</a:t>
            </a:r>
            <a:endParaRPr lang="en-US" altLang="ja-JP" dirty="0">
              <a:solidFill>
                <a:srgbClr val="00B05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・予防接種法に基づく臨時接種</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a:t>
            </a:r>
            <a:r>
              <a:rPr kumimoji="1" lang="ja-JP" altLang="en-US" dirty="0">
                <a:solidFill>
                  <a:srgbClr val="00B050"/>
                </a:solidFill>
                <a:latin typeface="HG丸ｺﾞｼｯｸM-PRO" panose="020F0600000000000000" pitchFamily="50" charset="-128"/>
                <a:ea typeface="HG丸ｺﾞｼｯｸM-PRO" panose="020F0600000000000000" pitchFamily="50" charset="-128"/>
              </a:rPr>
              <a:t>目的</a:t>
            </a:r>
            <a:endParaRPr lang="en-US" altLang="ja-JP" dirty="0">
              <a:solidFill>
                <a:srgbClr val="00B05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dirty="0">
                <a:solidFill>
                  <a:srgbClr val="00B050"/>
                </a:solidFill>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・発症防止、重症化予防　⇒　</a:t>
            </a:r>
            <a:r>
              <a:rPr lang="ja-JP" altLang="en-US" sz="3200" u="sng" dirty="0">
                <a:solidFill>
                  <a:srgbClr val="FF0000"/>
                </a:solidFill>
                <a:latin typeface="HG丸ｺﾞｼｯｸM-PRO" panose="020F0600000000000000" pitchFamily="50" charset="-128"/>
                <a:ea typeface="HG丸ｺﾞｼｯｸM-PRO" panose="020F0600000000000000" pitchFamily="50" charset="-128"/>
              </a:rPr>
              <a:t>感染予防では無い！！</a:t>
            </a:r>
            <a:endParaRPr lang="en-US" altLang="ja-JP" sz="3200" u="sng"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a:t>
            </a:r>
            <a:r>
              <a:rPr lang="ja-JP" altLang="en-US" dirty="0">
                <a:solidFill>
                  <a:srgbClr val="00B050"/>
                </a:solidFill>
                <a:latin typeface="HG丸ｺﾞｼｯｸM-PRO" panose="020F0600000000000000" pitchFamily="50" charset="-128"/>
                <a:ea typeface="HG丸ｺﾞｼｯｸM-PRO" panose="020F0600000000000000" pitchFamily="50" charset="-128"/>
              </a:rPr>
              <a:t>接種対象</a:t>
            </a:r>
            <a:endParaRPr lang="en-US" altLang="ja-JP" dirty="0">
              <a:solidFill>
                <a:srgbClr val="00B05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solidFill>
                  <a:srgbClr val="00B050"/>
                </a:solidFill>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・１２歳以上の人</a:t>
            </a:r>
            <a:endParaRPr lang="en-US" altLang="ja-JP" dirty="0">
              <a:solidFill>
                <a:srgbClr val="00B050"/>
              </a:solidFill>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a:t>
            </a:r>
            <a:r>
              <a:rPr lang="ja-JP" altLang="en-US" dirty="0">
                <a:solidFill>
                  <a:srgbClr val="00B050"/>
                </a:solidFill>
                <a:latin typeface="HG丸ｺﾞｼｯｸM-PRO" panose="020F0600000000000000" pitchFamily="50" charset="-128"/>
                <a:ea typeface="HG丸ｺﾞｼｯｸM-PRO" panose="020F0600000000000000" pitchFamily="50" charset="-128"/>
              </a:rPr>
              <a:t>注意すべき点</a:t>
            </a:r>
            <a:endParaRPr lang="en-US" altLang="ja-JP" dirty="0">
              <a:solidFill>
                <a:srgbClr val="00B05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・ワクチン接種は強制ではない（任意接種）</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　・身体的理由や様々な理由によってワクチンを接種できない人がいる</a:t>
            </a:r>
            <a:endParaRPr lang="en-US" altLang="ja-JP" dirty="0">
              <a:latin typeface="HG丸ｺﾞｼｯｸM-PRO" panose="020F0600000000000000" pitchFamily="50" charset="-128"/>
              <a:ea typeface="HG丸ｺﾞｼｯｸM-PRO" panose="020F0600000000000000" pitchFamily="50" charset="-128"/>
            </a:endParaRPr>
          </a:p>
          <a:p>
            <a:pPr marL="800100" lvl="0" indent="-358775" defTabSz="457200">
              <a:lnSpc>
                <a:spcPct val="100000"/>
              </a:lnSpc>
              <a:spcBef>
                <a:spcPts val="0"/>
              </a:spcBef>
              <a:buNone/>
              <a:defRPr/>
            </a:pPr>
            <a:endParaRPr lang="en-US" altLang="ja-JP" dirty="0">
              <a:latin typeface="HG丸ｺﾞｼｯｸM-PRO" panose="020F0600000000000000" pitchFamily="50" charset="-128"/>
              <a:ea typeface="HG丸ｺﾞｼｯｸM-PRO" panose="020F0600000000000000" pitchFamily="50" charset="-128"/>
            </a:endParaRPr>
          </a:p>
          <a:p>
            <a:pPr marL="800100" lvl="0" indent="-358775" defTabSz="457200">
              <a:lnSpc>
                <a:spcPct val="100000"/>
              </a:lnSpc>
              <a:spcBef>
                <a:spcPts val="0"/>
              </a:spcBef>
              <a:buNone/>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13310" y="187478"/>
            <a:ext cx="8708621"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rPr>
              <a:t>ワクチンについて</a:t>
            </a:r>
          </a:p>
        </p:txBody>
      </p:sp>
      <p:sp>
        <p:nvSpPr>
          <p:cNvPr id="2" name="スライド番号プレースホルダー 1">
            <a:extLst>
              <a:ext uri="{FF2B5EF4-FFF2-40B4-BE49-F238E27FC236}">
                <a16:creationId xmlns:a16="http://schemas.microsoft.com/office/drawing/2014/main" id="{CE5875B8-6E53-4435-881F-75E8436B9B94}"/>
              </a:ext>
            </a:extLst>
          </p:cNvPr>
          <p:cNvSpPr>
            <a:spLocks noGrp="1"/>
          </p:cNvSpPr>
          <p:nvPr>
            <p:ph type="sldNum" sz="quarter" idx="12"/>
          </p:nvPr>
        </p:nvSpPr>
        <p:spPr/>
        <p:txBody>
          <a:bodyPr/>
          <a:lstStyle/>
          <a:p>
            <a:fld id="{E8F917B5-0DD6-4257-AB65-F79984592FEB}" type="slidenum">
              <a:rPr kumimoji="1" lang="ja-JP" altLang="en-US" smtClean="0"/>
              <a:t>12</a:t>
            </a:fld>
            <a:endParaRPr kumimoji="1" lang="ja-JP" altLang="en-US"/>
          </a:p>
        </p:txBody>
      </p:sp>
    </p:spTree>
    <p:extLst>
      <p:ext uri="{BB962C8B-B14F-4D97-AF65-F5344CB8AC3E}">
        <p14:creationId xmlns:p14="http://schemas.microsoft.com/office/powerpoint/2010/main" val="2539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397" y="1"/>
            <a:ext cx="9144793" cy="6858000"/>
          </a:xfrm>
          <a:prstGeom prst="rect">
            <a:avLst/>
          </a:prstGeom>
        </p:spPr>
      </p:pic>
      <p:sp>
        <p:nvSpPr>
          <p:cNvPr id="5" name="スライド番号プレースホルダー 4">
            <a:extLst>
              <a:ext uri="{FF2B5EF4-FFF2-40B4-BE49-F238E27FC236}">
                <a16:creationId xmlns:a16="http://schemas.microsoft.com/office/drawing/2014/main" id="{FF7B597F-E415-4EAB-81A1-C04A05EA91B3}"/>
              </a:ext>
            </a:extLst>
          </p:cNvPr>
          <p:cNvSpPr>
            <a:spLocks noGrp="1"/>
          </p:cNvSpPr>
          <p:nvPr>
            <p:ph type="sldNum" sz="quarter" idx="12"/>
          </p:nvPr>
        </p:nvSpPr>
        <p:spPr/>
        <p:txBody>
          <a:bodyPr/>
          <a:lstStyle/>
          <a:p>
            <a:fld id="{EB871C02-B53B-4D4B-A7BD-4B06DE1BA89A}" type="slidenum">
              <a:rPr kumimoji="1" lang="ja-JP" altLang="en-US" smtClean="0"/>
              <a:t>13</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88892" y="854555"/>
            <a:ext cx="8181833"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買い物</a:t>
            </a:r>
            <a:endParaRPr kumimoji="1" lang="en-US" altLang="ja-JP"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・通販も利用</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人または</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少人数ですいた時間に</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・電子決済の利用</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・計画を立てて</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素早く済ます</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・サンプルなど</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展示品への接触は控えめに</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・レジに並ぶときは前後にスペースをあける</a:t>
            </a:r>
          </a:p>
        </p:txBody>
      </p:sp>
      <p:sp>
        <p:nvSpPr>
          <p:cNvPr id="7" name="テキスト ボックス 6"/>
          <p:cNvSpPr txBox="1"/>
          <p:nvPr/>
        </p:nvSpPr>
        <p:spPr>
          <a:xfrm>
            <a:off x="788892" y="2978213"/>
            <a:ext cx="8181833"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3399"/>
                </a:solidFill>
                <a:effectLst/>
                <a:uLnTx/>
                <a:uFillTx/>
                <a:latin typeface="HG丸ｺﾞｼｯｸM-PRO" panose="020F0600000000000000" pitchFamily="50" charset="-128"/>
                <a:ea typeface="HG丸ｺﾞｼｯｸM-PRO" panose="020F0600000000000000" pitchFamily="50" charset="-128"/>
              </a:rPr>
              <a:t>食事</a:t>
            </a:r>
            <a:endParaRPr kumimoji="1" lang="en-US" altLang="ja-JP" sz="2400" b="1" i="0" u="none" strike="noStrike" kern="1200" cap="none" spc="0" normalizeH="0" baseline="0" noProof="0" dirty="0">
              <a:ln>
                <a:noFill/>
              </a:ln>
              <a:solidFill>
                <a:srgbClr val="FF3399"/>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・持ち帰りや出前、デリバリーも活用する</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・屋外空間で気持ちよく</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・大皿は避けて、</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料理は個々に</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対面ではなく横並びで座ろう</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・料理に集中、おしゃべりは控えめに</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・お酌、グラスやお猪口の回し飲みは避けて</a:t>
            </a:r>
          </a:p>
        </p:txBody>
      </p:sp>
      <p:sp>
        <p:nvSpPr>
          <p:cNvPr id="8" name="テキスト ボックス 7"/>
          <p:cNvSpPr txBox="1"/>
          <p:nvPr/>
        </p:nvSpPr>
        <p:spPr>
          <a:xfrm>
            <a:off x="788892" y="5101871"/>
            <a:ext cx="8181833" cy="1292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rPr>
              <a:t>公共交通機関の利用</a:t>
            </a:r>
            <a:endParaRPr kumimoji="1" lang="en-US" altLang="ja-JP" sz="24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会話は控えめに</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・混んでいる時間帯は避けて</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・徒歩や自転車利用も併用する</a:t>
            </a:r>
          </a:p>
        </p:txBody>
      </p:sp>
      <p:sp>
        <p:nvSpPr>
          <p:cNvPr id="18" name="正方形/長方形 17"/>
          <p:cNvSpPr/>
          <p:nvPr/>
        </p:nvSpPr>
        <p:spPr>
          <a:xfrm>
            <a:off x="231047" y="548640"/>
            <a:ext cx="8694417" cy="6113418"/>
          </a:xfrm>
          <a:prstGeom prst="rect">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788892" y="269780"/>
            <a:ext cx="7570566" cy="58477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200" i="0" u="none" strike="noStrike" kern="1200" cap="none" spc="0" normalizeH="0" baseline="0" noProof="0" dirty="0">
                <a:ln>
                  <a:noFill/>
                </a:ln>
                <a:solidFill>
                  <a:prstClr val="black"/>
                </a:solidFill>
                <a:uLnTx/>
                <a:uFillTx/>
                <a:latin typeface="HG創英角ﾎﾟｯﾌﾟ体" panose="040B0A09000000000000" pitchFamily="49" charset="-128"/>
                <a:ea typeface="HG創英角ﾎﾟｯﾌﾟ体" panose="040B0A09000000000000" pitchFamily="49" charset="-128"/>
              </a:rPr>
              <a:t>『</a:t>
            </a:r>
            <a:r>
              <a:rPr kumimoji="1" lang="ja-JP" altLang="en-US" sz="3200" i="0" u="none" strike="noStrike" kern="1200" cap="none" spc="0" normalizeH="0" baseline="0" noProof="0" dirty="0">
                <a:ln>
                  <a:noFill/>
                </a:ln>
                <a:solidFill>
                  <a:prstClr val="black"/>
                </a:solidFill>
                <a:uLnTx/>
                <a:uFillTx/>
                <a:latin typeface="HG創英角ﾎﾟｯﾌﾟ体" panose="040B0A09000000000000" pitchFamily="49" charset="-128"/>
                <a:ea typeface="HG創英角ﾎﾟｯﾌﾟ体" panose="040B0A09000000000000" pitchFamily="49" charset="-128"/>
              </a:rPr>
              <a:t>新しい生活様式</a:t>
            </a:r>
            <a:r>
              <a:rPr kumimoji="1" lang="en-US" altLang="ja-JP" sz="3200" i="0" u="none" strike="noStrike" kern="1200" cap="none" spc="0" normalizeH="0" baseline="0" noProof="0" dirty="0">
                <a:ln>
                  <a:noFill/>
                </a:ln>
                <a:solidFill>
                  <a:prstClr val="black"/>
                </a:solidFill>
                <a:uLnTx/>
                <a:uFillTx/>
                <a:latin typeface="HG創英角ﾎﾟｯﾌﾟ体" panose="040B0A09000000000000" pitchFamily="49" charset="-128"/>
                <a:ea typeface="HG創英角ﾎﾟｯﾌﾟ体" panose="040B0A09000000000000" pitchFamily="49" charset="-128"/>
              </a:rPr>
              <a:t>』</a:t>
            </a:r>
            <a:r>
              <a:rPr kumimoji="1" lang="ja-JP" altLang="en-US" sz="3200" i="0" u="none" strike="noStrike" kern="1200" cap="none" spc="0" normalizeH="0" baseline="0" noProof="0" dirty="0">
                <a:ln>
                  <a:noFill/>
                </a:ln>
                <a:solidFill>
                  <a:prstClr val="black"/>
                </a:solidFill>
                <a:uLnTx/>
                <a:uFillTx/>
                <a:latin typeface="HG創英角ﾎﾟｯﾌﾟ体" panose="040B0A09000000000000" pitchFamily="49" charset="-128"/>
                <a:ea typeface="HG創英角ﾎﾟｯﾌﾟ体" panose="040B0A09000000000000" pitchFamily="49" charset="-128"/>
              </a:rPr>
              <a:t>を取り入れましょう</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845" y="1269527"/>
            <a:ext cx="876073" cy="143379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7900" y="4466126"/>
            <a:ext cx="2401936" cy="2007704"/>
          </a:xfrm>
          <a:prstGeom prst="rect">
            <a:avLst/>
          </a:prstGeom>
        </p:spPr>
      </p:pic>
      <p:pic>
        <p:nvPicPr>
          <p:cNvPr id="15" name="図 14" descr="C:\Users\453676\Desktop\20200629153437\syokuji_couple_smil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0311" y="2978213"/>
            <a:ext cx="2507789" cy="1557780"/>
          </a:xfrm>
          <a:prstGeom prst="rect">
            <a:avLst/>
          </a:prstGeom>
          <a:noFill/>
          <a:ln>
            <a:noFill/>
          </a:ln>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5895" y="1213722"/>
            <a:ext cx="910171" cy="1489604"/>
          </a:xfrm>
          <a:prstGeom prst="rect">
            <a:avLst/>
          </a:prstGeom>
        </p:spPr>
      </p:pic>
      <p:cxnSp>
        <p:nvCxnSpPr>
          <p:cNvPr id="20" name="直線矢印コネクタ 19"/>
          <p:cNvCxnSpPr/>
          <p:nvPr/>
        </p:nvCxnSpPr>
        <p:spPr>
          <a:xfrm>
            <a:off x="6727742" y="1958524"/>
            <a:ext cx="871427" cy="920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914C1F1C-CD06-4213-A6A3-970073FC83FC}"/>
              </a:ext>
            </a:extLst>
          </p:cNvPr>
          <p:cNvSpPr>
            <a:spLocks noGrp="1"/>
          </p:cNvSpPr>
          <p:nvPr>
            <p:ph type="sldNum" sz="quarter" idx="12"/>
          </p:nvPr>
        </p:nvSpPr>
        <p:spPr/>
        <p:txBody>
          <a:bodyPr/>
          <a:lstStyle/>
          <a:p>
            <a:fld id="{E8F917B5-0DD6-4257-AB65-F79984592FEB}" type="slidenum">
              <a:rPr kumimoji="1" lang="ja-JP" altLang="en-US" smtClean="0"/>
              <a:t>14</a:t>
            </a:fld>
            <a:endParaRPr kumimoji="1" lang="ja-JP" altLang="en-US"/>
          </a:p>
        </p:txBody>
      </p:sp>
    </p:spTree>
    <p:extLst>
      <p:ext uri="{BB962C8B-B14F-4D97-AF65-F5344CB8AC3E}">
        <p14:creationId xmlns:p14="http://schemas.microsoft.com/office/powerpoint/2010/main" val="71371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88892" y="3221213"/>
            <a:ext cx="812509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C000"/>
                </a:solidFill>
                <a:effectLst/>
                <a:uLnTx/>
                <a:uFillTx/>
                <a:latin typeface="HG丸ｺﾞｼｯｸM-PRO" panose="020F0600000000000000" pitchFamily="50" charset="-128"/>
                <a:ea typeface="HG丸ｺﾞｼｯｸM-PRO" panose="020F0600000000000000" pitchFamily="50" charset="-128"/>
              </a:rPr>
              <a:t>イベント等への参加</a:t>
            </a:r>
            <a:endParaRPr kumimoji="1" lang="en-US" altLang="ja-JP" sz="2400" b="1" i="0" u="none" strike="noStrike" kern="1200" cap="none" spc="0" normalizeH="0" baseline="0" noProof="0" dirty="0">
              <a:ln>
                <a:noFill/>
              </a:ln>
              <a:solidFill>
                <a:srgbClr val="FFC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・接触確認アプリ</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COCOA</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）の活用</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発熱や風邪の症状がある場合は参加しない</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788892" y="760115"/>
            <a:ext cx="8566481" cy="24006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娯楽、スポーツ等</a:t>
            </a:r>
            <a:endParaRPr kumimoji="1" lang="en-US" altLang="ja-JP" sz="24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・公園は空いた時間、場所を選ぶ</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・筋トレやヨガは、</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十分に人との間隔を</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。もしくは自宅で動画を活用</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・ジョギングは少人数で</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・すれ違うときは距離をとるマナー</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・予約制を利用してゆったりと</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狭い部屋での長居は無用</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・歌や応援は、十分な距離かオンライン</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788892" y="4324601"/>
            <a:ext cx="8125096"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rPr>
              <a:t>働き方の新しいスタイル</a:t>
            </a:r>
            <a:endParaRPr kumimoji="1" lang="en-US" altLang="ja-JP" sz="2400" b="1" i="0" u="none" strike="noStrike" kern="1200" cap="none" spc="0" normalizeH="0" baseline="0" noProof="0" dirty="0">
              <a:ln>
                <a:noFill/>
              </a:ln>
              <a:solidFill>
                <a:srgbClr val="7030A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・テレワークやローテーション勤務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・時差出勤でゆったりと</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・オフィスは広々と</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・会議はオンライン</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対面での打合せは換気とマスク</a:t>
            </a:r>
            <a:endParaRPr kumimoji="1" lang="en-US" altLang="ja-JP"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lumMod val="50000"/>
                  </a:prstClr>
                </a:solidFill>
                <a:effectLst/>
                <a:uLnTx/>
                <a:uFillTx/>
                <a:latin typeface="HG丸ｺﾞｼｯｸM-PRO" panose="020F0600000000000000" pitchFamily="50" charset="-128"/>
                <a:ea typeface="HG丸ｺﾞｼｯｸM-PRO" panose="020F0600000000000000" pitchFamily="50" charset="-128"/>
              </a:rPr>
              <a:t>※</a:t>
            </a:r>
            <a:r>
              <a:rPr kumimoji="1" lang="ja-JP" altLang="en-US" sz="1400" b="0" i="0" u="none" strike="noStrike" kern="1200" cap="none" spc="0" normalizeH="0" baseline="0" noProof="0" dirty="0">
                <a:ln>
                  <a:noFill/>
                </a:ln>
                <a:solidFill>
                  <a:prstClr val="white">
                    <a:lumMod val="50000"/>
                  </a:prstClr>
                </a:solidFill>
                <a:effectLst/>
                <a:uLnTx/>
                <a:uFillTx/>
                <a:latin typeface="HG丸ｺﾞｼｯｸM-PRO" panose="020F0600000000000000" pitchFamily="50" charset="-128"/>
                <a:ea typeface="HG丸ｺﾞｼｯｸM-PRO" panose="020F0600000000000000" pitchFamily="50" charset="-128"/>
              </a:rPr>
              <a:t>関係団体が業種ごとの感染拡大予防ガイドラインを作成していますので、参考にしてください。</a:t>
            </a:r>
          </a:p>
        </p:txBody>
      </p:sp>
      <p:sp>
        <p:nvSpPr>
          <p:cNvPr id="18" name="正方形/長方形 17"/>
          <p:cNvSpPr/>
          <p:nvPr/>
        </p:nvSpPr>
        <p:spPr>
          <a:xfrm>
            <a:off x="231047" y="548640"/>
            <a:ext cx="8694417" cy="6113418"/>
          </a:xfrm>
          <a:prstGeom prst="rect">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310" y="4324601"/>
            <a:ext cx="2222422" cy="1597365"/>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752" y="1960443"/>
            <a:ext cx="2540706" cy="1698315"/>
          </a:xfrm>
          <a:prstGeom prst="rect">
            <a:avLst/>
          </a:prstGeom>
        </p:spPr>
      </p:pic>
      <p:sp>
        <p:nvSpPr>
          <p:cNvPr id="2" name="スライド番号プレースホルダー 1">
            <a:extLst>
              <a:ext uri="{FF2B5EF4-FFF2-40B4-BE49-F238E27FC236}">
                <a16:creationId xmlns:a16="http://schemas.microsoft.com/office/drawing/2014/main" id="{CC98E425-2723-44B1-A195-7BA81B974F0F}"/>
              </a:ext>
            </a:extLst>
          </p:cNvPr>
          <p:cNvSpPr>
            <a:spLocks noGrp="1"/>
          </p:cNvSpPr>
          <p:nvPr>
            <p:ph type="sldNum" sz="quarter" idx="12"/>
          </p:nvPr>
        </p:nvSpPr>
        <p:spPr/>
        <p:txBody>
          <a:bodyPr/>
          <a:lstStyle/>
          <a:p>
            <a:fld id="{E8F917B5-0DD6-4257-AB65-F79984592FEB}" type="slidenum">
              <a:rPr kumimoji="1" lang="ja-JP" altLang="en-US" smtClean="0"/>
              <a:t>15</a:t>
            </a:fld>
            <a:endParaRPr kumimoji="1" lang="ja-JP" altLang="en-US"/>
          </a:p>
        </p:txBody>
      </p:sp>
    </p:spTree>
    <p:extLst>
      <p:ext uri="{BB962C8B-B14F-4D97-AF65-F5344CB8AC3E}">
        <p14:creationId xmlns:p14="http://schemas.microsoft.com/office/powerpoint/2010/main" val="365138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1804" y="204859"/>
            <a:ext cx="4387732"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コロナウイルス検査</a:t>
            </a:r>
            <a:endPar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7" name="テキスト ボックス 6"/>
          <p:cNvSpPr txBox="1"/>
          <p:nvPr/>
        </p:nvSpPr>
        <p:spPr>
          <a:xfrm>
            <a:off x="279238" y="5082579"/>
            <a:ext cx="2427386"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noProof="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クラスター</a:t>
            </a:r>
            <a:endPar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8" name="コンテンツ プレースホルダー 4"/>
          <p:cNvSpPr txBox="1">
            <a:spLocks/>
          </p:cNvSpPr>
          <p:nvPr/>
        </p:nvSpPr>
        <p:spPr>
          <a:xfrm>
            <a:off x="376774" y="5405745"/>
            <a:ext cx="8887968" cy="145225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　</a:t>
            </a:r>
            <a:endParaRPr lang="en-US" altLang="ja-JP" sz="2400" dirty="0"/>
          </a:p>
          <a:p>
            <a:pPr marL="0" indent="0">
              <a:buNone/>
            </a:pPr>
            <a:r>
              <a:rPr lang="ja-JP" altLang="en-US" sz="2400" dirty="0"/>
              <a:t>　特定の感染者から</a:t>
            </a:r>
            <a:r>
              <a:rPr lang="ja-JP" altLang="en-US" sz="2400" u="sng" dirty="0"/>
              <a:t>多くの人に感染が拡大した</a:t>
            </a:r>
            <a:r>
              <a:rPr lang="ja-JP" altLang="en-US" sz="2400" u="sng" dirty="0">
                <a:solidFill>
                  <a:srgbClr val="00B050"/>
                </a:solidFill>
              </a:rPr>
              <a:t>患者集団</a:t>
            </a:r>
            <a:endParaRPr lang="en-US" altLang="ja-JP" sz="2400" u="sng" dirty="0">
              <a:solidFill>
                <a:srgbClr val="00B050"/>
              </a:solidFill>
            </a:endParaRPr>
          </a:p>
          <a:p>
            <a:pPr marL="0" indent="0">
              <a:buNone/>
            </a:pPr>
            <a:r>
              <a:rPr lang="ja-JP" altLang="en-US" sz="2400" dirty="0"/>
              <a:t>　（定義はないが１カ所で５人以上の感染を呼ぶことが多い）　　　　　　　　　　　　　　　　　　　　　　　　</a:t>
            </a:r>
            <a:r>
              <a:rPr lang="ja-JP" altLang="en-US" sz="900" dirty="0"/>
              <a:t>厚生労働省コロナウイルス</a:t>
            </a:r>
            <a:r>
              <a:rPr lang="en-US" altLang="ja-JP" sz="900" dirty="0"/>
              <a:t>Q</a:t>
            </a:r>
            <a:r>
              <a:rPr lang="ja-JP" altLang="en-US" sz="900" dirty="0"/>
              <a:t>＆</a:t>
            </a:r>
            <a:r>
              <a:rPr lang="en-US" altLang="ja-JP" sz="900" dirty="0"/>
              <a:t>A</a:t>
            </a:r>
            <a:r>
              <a:rPr lang="ja-JP" altLang="en-US" sz="900" dirty="0"/>
              <a:t>より</a:t>
            </a:r>
            <a:endParaRPr lang="en-US" altLang="ja-JP" sz="900" dirty="0"/>
          </a:p>
          <a:p>
            <a:pPr marL="0" indent="0">
              <a:buNone/>
            </a:pP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endParaRPr lang="en-US" altLang="ja-JP" sz="2400" dirty="0"/>
          </a:p>
          <a:p>
            <a:pPr marL="0" indent="0">
              <a:buFont typeface="Arial" panose="020B0604020202020204" pitchFamily="34" charset="0"/>
              <a:buNone/>
            </a:pPr>
            <a:endParaRPr lang="ja-JP" altLang="en-US" sz="2400" dirty="0"/>
          </a:p>
        </p:txBody>
      </p:sp>
      <p:sp>
        <p:nvSpPr>
          <p:cNvPr id="9" name="コンテンツ プレースホルダー 4"/>
          <p:cNvSpPr txBox="1">
            <a:spLocks/>
          </p:cNvSpPr>
          <p:nvPr/>
        </p:nvSpPr>
        <p:spPr>
          <a:xfrm>
            <a:off x="279238" y="928151"/>
            <a:ext cx="8864762" cy="38153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00B050"/>
                </a:solidFill>
              </a:rPr>
              <a:t>ＰＣＲ検査、抗原定量検査、抗原定性検査等</a:t>
            </a:r>
            <a:endParaRPr lang="en-US" altLang="ja-JP" sz="2400" dirty="0"/>
          </a:p>
          <a:p>
            <a:pPr marL="0" indent="0">
              <a:buNone/>
            </a:pPr>
            <a:r>
              <a:rPr lang="ja-JP" altLang="en-US" sz="2400" dirty="0"/>
              <a:t>　・いずれも被検者の体内にウイルスが存在し、</a:t>
            </a:r>
            <a:r>
              <a:rPr lang="ja-JP" altLang="en-US" sz="2400" u="sng" dirty="0"/>
              <a:t>ウイルスに感</a:t>
            </a:r>
            <a:endParaRPr lang="en-US" altLang="ja-JP" sz="2400" u="sng" dirty="0"/>
          </a:p>
          <a:p>
            <a:pPr marL="0" indent="0">
              <a:buNone/>
            </a:pPr>
            <a:r>
              <a:rPr lang="ja-JP" altLang="en-US" sz="2400" dirty="0"/>
              <a:t>　　</a:t>
            </a:r>
            <a:r>
              <a:rPr lang="ja-JP" altLang="en-US" sz="2400" u="sng" dirty="0" err="1"/>
              <a:t>染して</a:t>
            </a:r>
            <a:r>
              <a:rPr lang="ja-JP" altLang="en-US" sz="2400" u="sng" dirty="0"/>
              <a:t>いるかを調べる</a:t>
            </a:r>
            <a:r>
              <a:rPr lang="ja-JP" altLang="en-US" sz="2400" dirty="0"/>
              <a:t>検査。</a:t>
            </a:r>
            <a:endParaRPr lang="en-US" altLang="ja-JP" sz="2400" dirty="0"/>
          </a:p>
          <a:p>
            <a:pPr marL="0" indent="0">
              <a:buNone/>
            </a:pPr>
            <a:r>
              <a:rPr lang="ja-JP" altLang="en-US" sz="2400" dirty="0"/>
              <a:t> 　　　　</a:t>
            </a:r>
            <a:r>
              <a:rPr lang="ja-JP" altLang="en-US" sz="2400" u="sng" dirty="0"/>
              <a:t>鼻咽腔ぬぐい液か唾液など</a:t>
            </a:r>
            <a:r>
              <a:rPr lang="ja-JP" altLang="en-US" sz="2400" dirty="0"/>
              <a:t>で検査。</a:t>
            </a:r>
            <a:endParaRPr lang="en-US" altLang="ja-JP" sz="2400" dirty="0"/>
          </a:p>
          <a:p>
            <a:pPr marL="0" indent="0">
              <a:buNone/>
            </a:pPr>
            <a:r>
              <a:rPr lang="ja-JP" altLang="en-US" sz="2400" dirty="0"/>
              <a:t>　　 　　</a:t>
            </a:r>
            <a:r>
              <a:rPr lang="ja-JP" altLang="en-US" sz="2400" u="sng" dirty="0"/>
              <a:t>偽陽性（偽陰性）の可能性もある</a:t>
            </a:r>
            <a:r>
              <a:rPr lang="ja-JP" altLang="en-US" sz="2400" dirty="0"/>
              <a:t>。</a:t>
            </a:r>
            <a:endParaRPr lang="en-US" altLang="ja-JP" sz="2400" dirty="0"/>
          </a:p>
          <a:p>
            <a:pPr marL="0" indent="0">
              <a:buNone/>
            </a:pPr>
            <a:r>
              <a:rPr lang="ja-JP" altLang="en-US" sz="2400" dirty="0">
                <a:solidFill>
                  <a:srgbClr val="00B050"/>
                </a:solidFill>
              </a:rPr>
              <a:t>抗体検査</a:t>
            </a:r>
            <a:endParaRPr lang="en-US" altLang="ja-JP" sz="2400" dirty="0"/>
          </a:p>
          <a:p>
            <a:pPr marL="0" indent="0">
              <a:buNone/>
            </a:pPr>
            <a:r>
              <a:rPr lang="ja-JP" altLang="en-US" sz="2400" dirty="0"/>
              <a:t>　・過去に新型コロナウイルス感染症に</a:t>
            </a:r>
            <a:r>
              <a:rPr lang="ja-JP" altLang="en-US" sz="2400" u="sng" dirty="0"/>
              <a:t>かかったことがあるか</a:t>
            </a:r>
            <a:endParaRPr lang="en-US" altLang="ja-JP" sz="2400" u="sng" dirty="0"/>
          </a:p>
          <a:p>
            <a:pPr marL="0" indent="0">
              <a:buNone/>
            </a:pPr>
            <a:r>
              <a:rPr lang="ja-JP" altLang="en-US" sz="2400" dirty="0"/>
              <a:t>　　</a:t>
            </a:r>
            <a:r>
              <a:rPr lang="ja-JP" altLang="en-US" sz="2400" u="sng" dirty="0"/>
              <a:t>を調べるもの</a:t>
            </a:r>
            <a:r>
              <a:rPr lang="ja-JP" altLang="en-US" sz="2400" dirty="0"/>
              <a:t>であるため、検査を受 ける時点で感染して</a:t>
            </a:r>
            <a:r>
              <a:rPr lang="ja-JP" altLang="en-US" sz="2400" dirty="0" err="1"/>
              <a:t>い</a:t>
            </a:r>
            <a:endParaRPr lang="en-US" altLang="ja-JP" sz="2400" dirty="0"/>
          </a:p>
          <a:p>
            <a:pPr marL="0" indent="0">
              <a:buNone/>
            </a:pPr>
            <a:r>
              <a:rPr lang="ja-JP" altLang="en-US" sz="2400" dirty="0"/>
              <a:t>　　</a:t>
            </a:r>
            <a:r>
              <a:rPr lang="ja-JP" altLang="en-US" sz="2400" dirty="0" err="1"/>
              <a:t>るかを</a:t>
            </a:r>
            <a:r>
              <a:rPr lang="ja-JP" altLang="en-US" sz="2400" dirty="0"/>
              <a:t>調べる目的に使うことはできない。</a:t>
            </a:r>
            <a:endParaRPr lang="en-US" altLang="ja-JP" sz="2400" dirty="0"/>
          </a:p>
        </p:txBody>
      </p:sp>
      <p:sp>
        <p:nvSpPr>
          <p:cNvPr id="2" name="スライド番号プレースホルダー 1">
            <a:extLst>
              <a:ext uri="{FF2B5EF4-FFF2-40B4-BE49-F238E27FC236}">
                <a16:creationId xmlns:a16="http://schemas.microsoft.com/office/drawing/2014/main" id="{26712059-7C1F-424D-9874-2E7836727C5A}"/>
              </a:ext>
            </a:extLst>
          </p:cNvPr>
          <p:cNvSpPr>
            <a:spLocks noGrp="1"/>
          </p:cNvSpPr>
          <p:nvPr>
            <p:ph type="sldNum" sz="quarter" idx="12"/>
          </p:nvPr>
        </p:nvSpPr>
        <p:spPr/>
        <p:txBody>
          <a:bodyPr/>
          <a:lstStyle/>
          <a:p>
            <a:fld id="{E8F917B5-0DD6-4257-AB65-F79984592FEB}" type="slidenum">
              <a:rPr kumimoji="1" lang="ja-JP" altLang="en-US" smtClean="0"/>
              <a:t>16</a:t>
            </a:fld>
            <a:endParaRPr kumimoji="1" lang="ja-JP" altLang="en-US"/>
          </a:p>
        </p:txBody>
      </p:sp>
    </p:spTree>
    <p:extLst>
      <p:ext uri="{BB962C8B-B14F-4D97-AF65-F5344CB8AC3E}">
        <p14:creationId xmlns:p14="http://schemas.microsoft.com/office/powerpoint/2010/main" val="46043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6527" y="295291"/>
            <a:ext cx="4009985"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濃厚接触者とは</a:t>
            </a:r>
            <a:endPar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5" name="コンテンツ プレースホルダー 4"/>
          <p:cNvSpPr>
            <a:spLocks noGrp="1"/>
          </p:cNvSpPr>
          <p:nvPr>
            <p:ph idx="1"/>
          </p:nvPr>
        </p:nvSpPr>
        <p:spPr>
          <a:xfrm>
            <a:off x="392696" y="1005417"/>
            <a:ext cx="9112810" cy="5486400"/>
          </a:xfrm>
        </p:spPr>
        <p:txBody>
          <a:bodyPr>
            <a:normAutofit fontScale="85000" lnSpcReduction="20000"/>
          </a:bodyPr>
          <a:lstStyle/>
          <a:p>
            <a:pPr marL="0" indent="0">
              <a:buNone/>
            </a:pPr>
            <a:endParaRPr kumimoji="1" lang="en-US" altLang="ja-JP" b="1" dirty="0">
              <a:solidFill>
                <a:srgbClr val="00B050"/>
              </a:solidFill>
            </a:endParaRPr>
          </a:p>
          <a:p>
            <a:pPr marL="0" indent="0">
              <a:buNone/>
            </a:pPr>
            <a:r>
              <a:rPr kumimoji="1" lang="ja-JP" altLang="en-US" b="1" dirty="0">
                <a:solidFill>
                  <a:srgbClr val="00B050"/>
                </a:solidFill>
              </a:rPr>
              <a:t>判断する要素</a:t>
            </a:r>
            <a:endParaRPr kumimoji="1" lang="en-US" altLang="ja-JP" b="1" dirty="0">
              <a:solidFill>
                <a:srgbClr val="00B050"/>
              </a:solidFill>
            </a:endParaRPr>
          </a:p>
          <a:p>
            <a:pPr marL="0" indent="0">
              <a:buNone/>
            </a:pPr>
            <a:r>
              <a:rPr lang="ja-JP" altLang="en-US" dirty="0"/>
              <a:t>　　　１、</a:t>
            </a:r>
            <a:r>
              <a:rPr lang="ja-JP" altLang="en-US" u="sng" dirty="0"/>
              <a:t>距離</a:t>
            </a:r>
            <a:r>
              <a:rPr lang="ja-JP" altLang="en-US" dirty="0"/>
              <a:t>の近さ</a:t>
            </a:r>
            <a:endParaRPr lang="en-US" altLang="ja-JP" dirty="0"/>
          </a:p>
          <a:p>
            <a:pPr marL="0" indent="0">
              <a:buNone/>
            </a:pPr>
            <a:r>
              <a:rPr kumimoji="1" lang="ja-JP" altLang="en-US" dirty="0"/>
              <a:t>　　　２、</a:t>
            </a:r>
            <a:r>
              <a:rPr kumimoji="1" lang="ja-JP" altLang="en-US" u="sng" dirty="0"/>
              <a:t>時間</a:t>
            </a:r>
            <a:r>
              <a:rPr kumimoji="1" lang="ja-JP" altLang="en-US" dirty="0"/>
              <a:t>の長さ</a:t>
            </a:r>
            <a:endParaRPr kumimoji="1" lang="en-US" altLang="ja-JP" dirty="0"/>
          </a:p>
          <a:p>
            <a:pPr marL="0" indent="0">
              <a:buNone/>
            </a:pPr>
            <a:r>
              <a:rPr lang="ja-JP" altLang="en-US" dirty="0"/>
              <a:t>　⇒感染者と発症</a:t>
            </a:r>
            <a:r>
              <a:rPr lang="en-US" altLang="ja-JP" dirty="0"/>
              <a:t>2</a:t>
            </a:r>
            <a:r>
              <a:rPr lang="ja-JP" altLang="en-US" dirty="0"/>
              <a:t>日前から接触のあった方に対して</a:t>
            </a:r>
            <a:endParaRPr lang="en-US" altLang="ja-JP" dirty="0"/>
          </a:p>
          <a:p>
            <a:pPr marL="0" indent="0">
              <a:buNone/>
            </a:pPr>
            <a:r>
              <a:rPr lang="ja-JP" altLang="en-US" dirty="0"/>
              <a:t>　　保健所の調査で、個別に</a:t>
            </a:r>
            <a:r>
              <a:rPr lang="ja-JP" altLang="en-US" u="sng" dirty="0"/>
              <a:t>該当するか判断される</a:t>
            </a:r>
            <a:endParaRPr lang="en-US" altLang="ja-JP" u="sng" dirty="0"/>
          </a:p>
          <a:p>
            <a:pPr marL="0" indent="0">
              <a:buNone/>
            </a:pPr>
            <a:r>
              <a:rPr lang="ja-JP" altLang="en-US" b="1" dirty="0">
                <a:solidFill>
                  <a:srgbClr val="00B050"/>
                </a:solidFill>
              </a:rPr>
              <a:t>濃厚接触者と判断されたら</a:t>
            </a:r>
            <a:endParaRPr lang="en-US" altLang="ja-JP" b="1" dirty="0">
              <a:solidFill>
                <a:srgbClr val="00B050"/>
              </a:solidFill>
            </a:endParaRPr>
          </a:p>
          <a:p>
            <a:pPr marL="0" indent="0">
              <a:buNone/>
            </a:pPr>
            <a:r>
              <a:rPr lang="ja-JP" altLang="en-US" dirty="0"/>
              <a:t>　原則、</a:t>
            </a:r>
            <a:r>
              <a:rPr lang="ja-JP" altLang="en-US" u="sng" dirty="0"/>
              <a:t>検査を行う</a:t>
            </a:r>
            <a:r>
              <a:rPr lang="ja-JP" altLang="en-US" dirty="0"/>
              <a:t>。</a:t>
            </a:r>
            <a:endParaRPr lang="en-US" altLang="ja-JP" dirty="0"/>
          </a:p>
          <a:p>
            <a:pPr marL="0" indent="0">
              <a:buNone/>
            </a:pPr>
            <a:r>
              <a:rPr lang="ja-JP" altLang="en-US" dirty="0"/>
              <a:t>　</a:t>
            </a:r>
            <a:r>
              <a:rPr lang="en-US" altLang="ja-JP" dirty="0"/>
              <a:t>14</a:t>
            </a:r>
            <a:r>
              <a:rPr lang="ja-JP" altLang="en-US" dirty="0"/>
              <a:t>日間は健康状態に注意を払い不要不急の</a:t>
            </a:r>
            <a:r>
              <a:rPr lang="ja-JP" altLang="en-US" u="sng" dirty="0"/>
              <a:t>外出は控える</a:t>
            </a:r>
            <a:endParaRPr lang="en-US" altLang="ja-JP" u="sng" dirty="0"/>
          </a:p>
          <a:p>
            <a:pPr marL="0" indent="0">
              <a:buNone/>
            </a:pPr>
            <a:r>
              <a:rPr lang="ja-JP" altLang="en-US" dirty="0"/>
              <a:t>　　（検査が陰性であっても保健所の指示に従う。）</a:t>
            </a:r>
            <a:endParaRPr lang="en-US" altLang="ja-JP" dirty="0"/>
          </a:p>
          <a:p>
            <a:pPr marL="0" indent="0">
              <a:buNone/>
            </a:pPr>
            <a:r>
              <a:rPr lang="ja-JP" altLang="en-US" b="1" dirty="0">
                <a:solidFill>
                  <a:srgbClr val="00B050"/>
                </a:solidFill>
              </a:rPr>
              <a:t>接触者アプリ　（ＣＯＣＯＡ）</a:t>
            </a:r>
            <a:r>
              <a:rPr lang="ja-JP" altLang="en-US" dirty="0">
                <a:solidFill>
                  <a:schemeClr val="accent2">
                    <a:lumMod val="75000"/>
                  </a:schemeClr>
                </a:solidFill>
              </a:rPr>
              <a:t>←ぜひダウンロードして</a:t>
            </a:r>
            <a:endParaRPr lang="en-US" altLang="ja-JP" dirty="0">
              <a:solidFill>
                <a:schemeClr val="accent2">
                  <a:lumMod val="75000"/>
                </a:schemeClr>
              </a:solidFill>
            </a:endParaRPr>
          </a:p>
          <a:p>
            <a:pPr marL="0" indent="0">
              <a:buNone/>
            </a:pPr>
            <a:r>
              <a:rPr lang="ja-JP" altLang="en-US" dirty="0"/>
              <a:t>　感染者と「</a:t>
            </a:r>
            <a:r>
              <a:rPr lang="en-US" altLang="ja-JP" b="1" dirty="0"/>
              <a:t>14</a:t>
            </a:r>
            <a:r>
              <a:rPr lang="ja-JP" altLang="en-US" b="1" dirty="0"/>
              <a:t>日間に</a:t>
            </a:r>
            <a:r>
              <a:rPr lang="ja-JP" altLang="en-US" dirty="0"/>
              <a:t>」「</a:t>
            </a:r>
            <a:r>
              <a:rPr lang="en-US" altLang="ja-JP" b="1" dirty="0"/>
              <a:t>1</a:t>
            </a:r>
            <a:r>
              <a:rPr lang="ja-JP" altLang="en-US" b="1" dirty="0" err="1"/>
              <a:t>ｍ</a:t>
            </a:r>
            <a:r>
              <a:rPr lang="ja-JP" altLang="en-US" b="1" dirty="0"/>
              <a:t>以内で</a:t>
            </a:r>
            <a:r>
              <a:rPr lang="ja-JP" altLang="en-US" dirty="0"/>
              <a:t>」「</a:t>
            </a:r>
            <a:r>
              <a:rPr lang="en-US" altLang="ja-JP" b="1" dirty="0"/>
              <a:t>15</a:t>
            </a:r>
            <a:r>
              <a:rPr lang="ja-JP" altLang="en-US" b="1" dirty="0"/>
              <a:t>分以上の接触</a:t>
            </a:r>
            <a:r>
              <a:rPr lang="ja-JP" altLang="en-US" dirty="0"/>
              <a:t>」</a:t>
            </a:r>
            <a:endParaRPr lang="en-US" altLang="ja-JP" dirty="0"/>
          </a:p>
          <a:p>
            <a:pPr marL="0" indent="0">
              <a:buNone/>
            </a:pPr>
            <a:r>
              <a:rPr lang="ja-JP" altLang="en-US" dirty="0"/>
              <a:t>　の可能性がある場合に通知～</a:t>
            </a:r>
            <a:r>
              <a:rPr lang="ja-JP" altLang="en-US" u="sng" dirty="0"/>
              <a:t>行政検査</a:t>
            </a:r>
            <a:r>
              <a:rPr lang="ja-JP" altLang="en-US" dirty="0"/>
              <a:t>につながる</a:t>
            </a:r>
            <a:r>
              <a:rPr lang="en-US" altLang="ja-JP" dirty="0"/>
              <a:t>(</a:t>
            </a:r>
            <a:r>
              <a:rPr lang="ja-JP" altLang="en-US" dirty="0"/>
              <a:t>無料</a:t>
            </a:r>
            <a:r>
              <a:rPr lang="en-US" altLang="ja-JP" dirty="0"/>
              <a:t>)</a:t>
            </a:r>
          </a:p>
          <a:p>
            <a:pPr marL="0" indent="0">
              <a:buNone/>
            </a:pPr>
            <a:r>
              <a:rPr lang="ja-JP" altLang="en-US" dirty="0"/>
              <a:t>　</a:t>
            </a:r>
            <a:r>
              <a:rPr lang="ja-JP" altLang="en-US" u="sng" dirty="0"/>
              <a:t>感染拡大防止</a:t>
            </a:r>
            <a:r>
              <a:rPr lang="ja-JP" altLang="en-US" dirty="0"/>
              <a:t>に期待されている　　　　　</a:t>
            </a:r>
            <a:r>
              <a:rPr lang="ja-JP" altLang="en-US" sz="1000" dirty="0"/>
              <a:t>厚生労働省コロナウイルス</a:t>
            </a:r>
            <a:r>
              <a:rPr lang="en-US" altLang="ja-JP" sz="1000" dirty="0"/>
              <a:t>Q</a:t>
            </a:r>
            <a:r>
              <a:rPr lang="ja-JP" altLang="en-US" sz="1000" dirty="0"/>
              <a:t>＆</a:t>
            </a:r>
            <a:r>
              <a:rPr lang="en-US" altLang="ja-JP" sz="1000" dirty="0"/>
              <a:t>A</a:t>
            </a:r>
            <a:r>
              <a:rPr lang="ja-JP" altLang="en-US" sz="1000" dirty="0"/>
              <a:t>より</a:t>
            </a:r>
            <a:endParaRPr lang="en-US" altLang="ja-JP" sz="1000" dirty="0"/>
          </a:p>
          <a:p>
            <a:pPr marL="0" indent="0">
              <a:buNone/>
            </a:pPr>
            <a:endParaRPr lang="en-US" altLang="ja-JP" sz="1000" dirty="0"/>
          </a:p>
        </p:txBody>
      </p:sp>
      <p:sp>
        <p:nvSpPr>
          <p:cNvPr id="2" name="スライド番号プレースホルダー 1">
            <a:extLst>
              <a:ext uri="{FF2B5EF4-FFF2-40B4-BE49-F238E27FC236}">
                <a16:creationId xmlns:a16="http://schemas.microsoft.com/office/drawing/2014/main" id="{8ECA15B3-6B20-4839-9DC1-F9642E7199EC}"/>
              </a:ext>
            </a:extLst>
          </p:cNvPr>
          <p:cNvSpPr>
            <a:spLocks noGrp="1"/>
          </p:cNvSpPr>
          <p:nvPr>
            <p:ph type="sldNum" sz="quarter" idx="12"/>
          </p:nvPr>
        </p:nvSpPr>
        <p:spPr/>
        <p:txBody>
          <a:bodyPr/>
          <a:lstStyle/>
          <a:p>
            <a:fld id="{E8F917B5-0DD6-4257-AB65-F79984592FEB}" type="slidenum">
              <a:rPr kumimoji="1" lang="ja-JP" altLang="en-US" smtClean="0"/>
              <a:t>17</a:t>
            </a:fld>
            <a:endParaRPr kumimoji="1" lang="ja-JP" altLang="en-US"/>
          </a:p>
        </p:txBody>
      </p:sp>
    </p:spTree>
    <p:extLst>
      <p:ext uri="{BB962C8B-B14F-4D97-AF65-F5344CB8AC3E}">
        <p14:creationId xmlns:p14="http://schemas.microsoft.com/office/powerpoint/2010/main" val="402212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3311" y="1816726"/>
            <a:ext cx="5712001"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コロナで入院後の退院基準</a:t>
            </a:r>
            <a:endPar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7" name="コンテンツ プレースホルダー 6"/>
          <p:cNvSpPr>
            <a:spLocks noGrp="1"/>
          </p:cNvSpPr>
          <p:nvPr>
            <p:ph idx="1"/>
          </p:nvPr>
        </p:nvSpPr>
        <p:spPr>
          <a:xfrm>
            <a:off x="213311" y="2570764"/>
            <a:ext cx="8930689" cy="4547616"/>
          </a:xfrm>
        </p:spPr>
        <p:txBody>
          <a:bodyPr>
            <a:normAutofit fontScale="92500" lnSpcReduction="20000"/>
          </a:bodyPr>
          <a:lstStyle/>
          <a:p>
            <a:pPr marL="0" indent="0">
              <a:buNone/>
            </a:pPr>
            <a:r>
              <a:rPr lang="ja-JP" altLang="en-US" sz="2400" b="1" dirty="0">
                <a:solidFill>
                  <a:srgbClr val="00B050"/>
                </a:solidFill>
              </a:rPr>
              <a:t>１、</a:t>
            </a:r>
            <a:r>
              <a:rPr kumimoji="1" lang="ja-JP" altLang="en-US" sz="2400" b="1" dirty="0">
                <a:solidFill>
                  <a:srgbClr val="00B050"/>
                </a:solidFill>
              </a:rPr>
              <a:t>症状がある場合</a:t>
            </a:r>
            <a:endParaRPr kumimoji="1" lang="en-US" altLang="ja-JP" sz="2400" b="1" dirty="0">
              <a:solidFill>
                <a:srgbClr val="00B050"/>
              </a:solidFill>
            </a:endParaRPr>
          </a:p>
          <a:p>
            <a:pPr marL="0" indent="0">
              <a:buNone/>
            </a:pPr>
            <a:r>
              <a:rPr lang="ja-JP" altLang="en-US" sz="2400" dirty="0"/>
              <a:t>①症状が出現して</a:t>
            </a:r>
            <a:r>
              <a:rPr lang="en-US" altLang="ja-JP" sz="2400" dirty="0"/>
              <a:t>10</a:t>
            </a:r>
            <a:r>
              <a:rPr lang="ja-JP" altLang="en-US" sz="2400" dirty="0"/>
              <a:t>日間経過</a:t>
            </a:r>
            <a:r>
              <a:rPr lang="ja-JP" altLang="en-US" sz="2400" u="sng" dirty="0"/>
              <a:t>かつ</a:t>
            </a:r>
            <a:r>
              <a:rPr lang="ja-JP" altLang="en-US" sz="2400" dirty="0"/>
              <a:t>発熱などの症状が軽快してから</a:t>
            </a:r>
            <a:r>
              <a:rPr lang="en-US" altLang="ja-JP" sz="2400" dirty="0"/>
              <a:t>72</a:t>
            </a:r>
            <a:r>
              <a:rPr lang="ja-JP" altLang="en-US" sz="2400" dirty="0"/>
              <a:t>時</a:t>
            </a:r>
            <a:endParaRPr lang="en-US" altLang="ja-JP" sz="2400" dirty="0"/>
          </a:p>
          <a:p>
            <a:pPr marL="0" indent="0">
              <a:buNone/>
            </a:pPr>
            <a:r>
              <a:rPr lang="ja-JP" altLang="en-US" sz="2400" dirty="0"/>
              <a:t>　間経過した場合</a:t>
            </a:r>
            <a:r>
              <a:rPr lang="en-US" altLang="ja-JP" sz="2400" dirty="0"/>
              <a:t>(</a:t>
            </a:r>
            <a:r>
              <a:rPr lang="ja-JP" altLang="en-US" sz="2400" dirty="0"/>
              <a:t>検査不要</a:t>
            </a:r>
            <a:r>
              <a:rPr lang="en-US" altLang="ja-JP" sz="2400" dirty="0"/>
              <a:t>)</a:t>
            </a:r>
          </a:p>
          <a:p>
            <a:pPr marL="0" indent="0">
              <a:buNone/>
            </a:pPr>
            <a:r>
              <a:rPr lang="ja-JP" altLang="en-US" sz="2400" dirty="0"/>
              <a:t>②</a:t>
            </a:r>
            <a:r>
              <a:rPr lang="en-US" altLang="ja-JP" sz="2400" dirty="0"/>
              <a:t>10</a:t>
            </a:r>
            <a:r>
              <a:rPr lang="ja-JP" altLang="en-US" sz="2400" dirty="0"/>
              <a:t>日間経過していなくても症状が軽快して</a:t>
            </a:r>
            <a:r>
              <a:rPr lang="en-US" altLang="ja-JP" sz="2400" dirty="0"/>
              <a:t>24</a:t>
            </a:r>
            <a:r>
              <a:rPr lang="ja-JP" altLang="en-US" sz="2400" dirty="0"/>
              <a:t>時間後にＰＣＲ検査で</a:t>
            </a:r>
            <a:endParaRPr lang="en-US" altLang="ja-JP" sz="2400" dirty="0"/>
          </a:p>
          <a:p>
            <a:pPr marL="0" indent="0">
              <a:buNone/>
            </a:pPr>
            <a:r>
              <a:rPr lang="ja-JP" altLang="en-US" sz="2400" dirty="0"/>
              <a:t>　陰性確認され、検査後</a:t>
            </a:r>
            <a:r>
              <a:rPr lang="en-US" altLang="ja-JP" sz="2400" dirty="0"/>
              <a:t>24</a:t>
            </a:r>
            <a:r>
              <a:rPr lang="ja-JP" altLang="en-US" sz="2400" dirty="0"/>
              <a:t>時間後に再度ＰＣＲ検査をして陰性確認で</a:t>
            </a:r>
            <a:endParaRPr lang="en-US" altLang="ja-JP" sz="2400" dirty="0"/>
          </a:p>
          <a:p>
            <a:pPr marL="0" indent="0">
              <a:buNone/>
            </a:pPr>
            <a:r>
              <a:rPr lang="ja-JP" altLang="en-US" sz="2400" dirty="0"/>
              <a:t>　きた場合　</a:t>
            </a:r>
            <a:endParaRPr lang="en-US" altLang="ja-JP" sz="2400" dirty="0"/>
          </a:p>
          <a:p>
            <a:pPr marL="0" indent="0">
              <a:buNone/>
            </a:pPr>
            <a:r>
              <a:rPr lang="en-US" altLang="ja-JP" sz="2400" b="1" dirty="0">
                <a:solidFill>
                  <a:srgbClr val="00B050"/>
                </a:solidFill>
              </a:rPr>
              <a:t>2</a:t>
            </a:r>
            <a:r>
              <a:rPr lang="ja-JP" altLang="en-US" sz="2400" b="1" dirty="0" err="1">
                <a:solidFill>
                  <a:srgbClr val="00B050"/>
                </a:solidFill>
              </a:rPr>
              <a:t>、</a:t>
            </a:r>
            <a:r>
              <a:rPr lang="ja-JP" altLang="en-US" sz="2400" b="1" dirty="0">
                <a:solidFill>
                  <a:srgbClr val="00B050"/>
                </a:solidFill>
              </a:rPr>
              <a:t>症状がない場合</a:t>
            </a:r>
            <a:endParaRPr lang="en-US" altLang="ja-JP" sz="2400" b="1" dirty="0">
              <a:solidFill>
                <a:srgbClr val="00B050"/>
              </a:solidFill>
            </a:endParaRPr>
          </a:p>
          <a:p>
            <a:pPr marL="0" indent="0">
              <a:buNone/>
            </a:pPr>
            <a:r>
              <a:rPr lang="ja-JP" altLang="en-US" sz="2400" dirty="0"/>
              <a:t>①検体をとった日から</a:t>
            </a:r>
            <a:r>
              <a:rPr lang="en-US" altLang="ja-JP" sz="2400" dirty="0"/>
              <a:t>10</a:t>
            </a:r>
            <a:r>
              <a:rPr lang="ja-JP" altLang="en-US" sz="2400" dirty="0"/>
              <a:t>日間を経過すれば検査せずに退院可能</a:t>
            </a:r>
            <a:endParaRPr lang="en-US" altLang="ja-JP" sz="2400" dirty="0"/>
          </a:p>
          <a:p>
            <a:pPr marL="0" indent="0">
              <a:buNone/>
            </a:pPr>
            <a:r>
              <a:rPr lang="ja-JP" altLang="en-US" sz="2400" dirty="0"/>
              <a:t>②検体をとった日から</a:t>
            </a:r>
            <a:r>
              <a:rPr lang="en-US" altLang="ja-JP" sz="2400" dirty="0"/>
              <a:t>6</a:t>
            </a:r>
            <a:r>
              <a:rPr lang="ja-JP" altLang="en-US" sz="2400" dirty="0"/>
              <a:t>日間が経過し、ＰＣＲ検査を実施して陰性認、</a:t>
            </a:r>
            <a:endParaRPr lang="en-US" altLang="ja-JP" sz="2400" dirty="0"/>
          </a:p>
          <a:p>
            <a:pPr marL="0" indent="0">
              <a:buNone/>
            </a:pPr>
            <a:r>
              <a:rPr lang="ja-JP" altLang="en-US" sz="2400" dirty="0"/>
              <a:t>　検査後</a:t>
            </a:r>
            <a:r>
              <a:rPr lang="en-US" altLang="ja-JP" sz="2400" dirty="0"/>
              <a:t>24</a:t>
            </a:r>
            <a:r>
              <a:rPr lang="ja-JP" altLang="en-US" sz="2400" dirty="0"/>
              <a:t>時間後に再度ＰＣＲ検査をして陰性なら退院</a:t>
            </a:r>
            <a:endParaRPr lang="en-US" altLang="ja-JP" sz="2400" dirty="0"/>
          </a:p>
          <a:p>
            <a:pPr marL="0" indent="0">
              <a:buNone/>
            </a:pPr>
            <a:r>
              <a:rPr lang="ja-JP" altLang="en-US" sz="2400" dirty="0"/>
              <a:t>　　（陽性なら陰性確認を</a:t>
            </a:r>
            <a:r>
              <a:rPr lang="en-US" altLang="ja-JP" sz="2400" dirty="0"/>
              <a:t>2</a:t>
            </a:r>
            <a:r>
              <a:rPr lang="ja-JP" altLang="en-US" sz="2400" dirty="0"/>
              <a:t>回する。抗原定量検査でも可能）</a:t>
            </a:r>
            <a:endParaRPr lang="en-US" altLang="ja-JP" sz="2400" dirty="0"/>
          </a:p>
          <a:p>
            <a:pPr marL="0" indent="0">
              <a:buNone/>
            </a:pPr>
            <a:r>
              <a:rPr lang="ja-JP" altLang="en-US" sz="2400" dirty="0"/>
              <a:t>　退院後の</a:t>
            </a:r>
            <a:r>
              <a:rPr lang="en-US" altLang="ja-JP" sz="2400" dirty="0"/>
              <a:t>4</a:t>
            </a:r>
            <a:r>
              <a:rPr lang="ja-JP" altLang="en-US" sz="2400" dirty="0"/>
              <a:t>週間は、体温測定など自己健康管理をする</a:t>
            </a:r>
            <a:r>
              <a:rPr lang="ja-JP" altLang="en-US" sz="900" dirty="0"/>
              <a:t>厚生労働省コロナウイルス</a:t>
            </a:r>
            <a:r>
              <a:rPr lang="en-US" altLang="ja-JP" sz="900" dirty="0"/>
              <a:t>Q</a:t>
            </a:r>
            <a:r>
              <a:rPr lang="ja-JP" altLang="en-US" sz="900" dirty="0"/>
              <a:t>＆</a:t>
            </a:r>
            <a:r>
              <a:rPr lang="en-US" altLang="ja-JP" sz="900" dirty="0"/>
              <a:t>A</a:t>
            </a:r>
            <a:r>
              <a:rPr lang="ja-JP" altLang="en-US" sz="900" dirty="0"/>
              <a:t>より</a:t>
            </a:r>
            <a:endParaRPr lang="en-US" altLang="ja-JP" sz="900" dirty="0"/>
          </a:p>
          <a:p>
            <a:pPr marL="0" indent="0">
              <a:buNone/>
            </a:pPr>
            <a:endParaRPr lang="en-US" altLang="ja-JP" sz="2400" dirty="0"/>
          </a:p>
        </p:txBody>
      </p:sp>
      <p:sp>
        <p:nvSpPr>
          <p:cNvPr id="8" name="コンテンツ プレースホルダー 5"/>
          <p:cNvSpPr txBox="1">
            <a:spLocks/>
          </p:cNvSpPr>
          <p:nvPr/>
        </p:nvSpPr>
        <p:spPr>
          <a:xfrm>
            <a:off x="219456" y="31084"/>
            <a:ext cx="3821430" cy="646331"/>
          </a:xfrm>
          <a:prstGeom prst="rect">
            <a:avLst/>
          </a:prstGeom>
          <a:solidFill>
            <a:schemeClr val="accent1">
              <a:lumMod val="20000"/>
              <a:lumOff val="80000"/>
            </a:schemeClr>
          </a:solidFill>
          <a:ln>
            <a:solidFill>
              <a:schemeClr val="accent1">
                <a:lumMod val="20000"/>
                <a:lumOff val="80000"/>
              </a:schemeClr>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defTabSz="457200">
              <a:lnSpc>
                <a:spcPct val="100000"/>
              </a:lnSpc>
              <a:spcBef>
                <a:spcPts val="0"/>
              </a:spcBef>
              <a:buFontTx/>
              <a:buNone/>
              <a:defRPr/>
            </a:pPr>
            <a:r>
              <a:rPr lang="ja-JP" altLang="en-US" sz="360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重症化しやすい方</a:t>
            </a:r>
            <a:endParaRPr lang="ja-JP" altLang="en-US"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9" name="正方形/長方形 8"/>
          <p:cNvSpPr/>
          <p:nvPr/>
        </p:nvSpPr>
        <p:spPr>
          <a:xfrm>
            <a:off x="451104" y="843676"/>
            <a:ext cx="8595360" cy="1015663"/>
          </a:xfrm>
          <a:prstGeom prst="rect">
            <a:avLst/>
          </a:prstGeom>
        </p:spPr>
        <p:txBody>
          <a:bodyPr wrap="square">
            <a:spAutoFit/>
          </a:bodyPr>
          <a:lstStyle/>
          <a:p>
            <a:r>
              <a:rPr lang="ja-JP" altLang="en-US" sz="2000" dirty="0">
                <a:solidFill>
                  <a:srgbClr val="00B050"/>
                </a:solidFill>
              </a:rPr>
              <a:t>高齢者</a:t>
            </a:r>
            <a:r>
              <a:rPr lang="ja-JP" altLang="en-US" sz="2000" dirty="0"/>
              <a:t>と</a:t>
            </a:r>
            <a:r>
              <a:rPr lang="ja-JP" altLang="en-US" sz="2000" dirty="0">
                <a:solidFill>
                  <a:srgbClr val="00B050"/>
                </a:solidFill>
              </a:rPr>
              <a:t>基礎疾患</a:t>
            </a:r>
            <a:r>
              <a:rPr lang="ja-JP" altLang="en-US" sz="2000" dirty="0"/>
              <a:t>（慢性閉塞性肺疾患</a:t>
            </a:r>
            <a:r>
              <a:rPr lang="en-US" altLang="ja-JP" sz="2000" dirty="0"/>
              <a:t>COPD</a:t>
            </a:r>
            <a:r>
              <a:rPr lang="ja-JP" altLang="en-US" sz="2000" dirty="0" err="1"/>
              <a:t>、</a:t>
            </a:r>
            <a:r>
              <a:rPr lang="ja-JP" altLang="en-US" sz="2000" dirty="0"/>
              <a:t>慢性腎臓病、糖尿病、高血圧、心 血管疾患、肥満など）の方。妊婦や喫煙歴なども、重症化しやすいかは明らかでないものの、注意が必要とされています。</a:t>
            </a:r>
          </a:p>
        </p:txBody>
      </p:sp>
      <p:sp>
        <p:nvSpPr>
          <p:cNvPr id="2" name="スライド番号プレースホルダー 1">
            <a:extLst>
              <a:ext uri="{FF2B5EF4-FFF2-40B4-BE49-F238E27FC236}">
                <a16:creationId xmlns:a16="http://schemas.microsoft.com/office/drawing/2014/main" id="{9FB515DB-712A-43FD-92E2-A268BB386FEA}"/>
              </a:ext>
            </a:extLst>
          </p:cNvPr>
          <p:cNvSpPr>
            <a:spLocks noGrp="1"/>
          </p:cNvSpPr>
          <p:nvPr>
            <p:ph type="sldNum" sz="quarter" idx="12"/>
          </p:nvPr>
        </p:nvSpPr>
        <p:spPr/>
        <p:txBody>
          <a:bodyPr/>
          <a:lstStyle/>
          <a:p>
            <a:fld id="{EB871C02-B53B-4D4B-A7BD-4B06DE1BA89A}" type="slidenum">
              <a:rPr kumimoji="1" lang="ja-JP" altLang="en-US" smtClean="0"/>
              <a:t>18</a:t>
            </a:fld>
            <a:endParaRPr kumimoji="1" lang="ja-JP" altLang="en-US"/>
          </a:p>
        </p:txBody>
      </p:sp>
    </p:spTree>
    <p:extLst>
      <p:ext uri="{BB962C8B-B14F-4D97-AF65-F5344CB8AC3E}">
        <p14:creationId xmlns:p14="http://schemas.microsoft.com/office/powerpoint/2010/main" val="416301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9678" y="100476"/>
            <a:ext cx="6055639"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noProof="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コロナ</a:t>
            </a:r>
            <a:r>
              <a:rPr kumimoji="1" lang="ja-JP" altLang="en-US" sz="3600" noProof="0" dirty="0" err="1">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うつを</a:t>
            </a:r>
            <a:r>
              <a:rPr kumimoji="1" lang="ja-JP" altLang="en-US" sz="3600" noProof="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避けるポイント</a:t>
            </a:r>
            <a:endParaRPr kumimoji="1" lang="en-US" altLang="ja-JP" sz="3600" noProof="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7" name="コンテンツ プレースホルダー 4"/>
          <p:cNvSpPr txBox="1">
            <a:spLocks/>
          </p:cNvSpPr>
          <p:nvPr/>
        </p:nvSpPr>
        <p:spPr>
          <a:xfrm>
            <a:off x="139678" y="1514496"/>
            <a:ext cx="8798640" cy="1899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400" dirty="0"/>
          </a:p>
        </p:txBody>
      </p:sp>
      <p:sp>
        <p:nvSpPr>
          <p:cNvPr id="8" name="コンテンツ プレースホルダー 4"/>
          <p:cNvSpPr txBox="1">
            <a:spLocks/>
          </p:cNvSpPr>
          <p:nvPr/>
        </p:nvSpPr>
        <p:spPr>
          <a:xfrm>
            <a:off x="139678" y="934606"/>
            <a:ext cx="9004322" cy="5876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600" dirty="0"/>
              <a:t>１、</a:t>
            </a:r>
            <a:r>
              <a:rPr lang="ja-JP" altLang="en-US" sz="2600" b="1" dirty="0">
                <a:solidFill>
                  <a:srgbClr val="00B050"/>
                </a:solidFill>
              </a:rPr>
              <a:t>情報を遮断する時間を作る</a:t>
            </a:r>
            <a:endParaRPr lang="en-US" altLang="ja-JP" sz="2600" b="1" dirty="0">
              <a:solidFill>
                <a:srgbClr val="00B050"/>
              </a:solidFill>
            </a:endParaRPr>
          </a:p>
          <a:p>
            <a:pPr marL="0" indent="0">
              <a:buFont typeface="Arial" panose="020B0604020202020204" pitchFamily="34" charset="0"/>
              <a:buNone/>
            </a:pPr>
            <a:r>
              <a:rPr lang="ja-JP" altLang="en-US" sz="2600" dirty="0"/>
              <a:t>　　・情報を見続けることで脳が興奮状態になる。</a:t>
            </a:r>
            <a:endParaRPr lang="en-US" altLang="ja-JP" sz="2600" dirty="0"/>
          </a:p>
          <a:p>
            <a:pPr marL="0" indent="0">
              <a:buFont typeface="Arial" panose="020B0604020202020204" pitchFamily="34" charset="0"/>
              <a:buNone/>
            </a:pPr>
            <a:r>
              <a:rPr lang="ja-JP" altLang="en-US" sz="2600" dirty="0"/>
              <a:t>　　　</a:t>
            </a:r>
            <a:r>
              <a:rPr lang="ja-JP" altLang="en-US" sz="2600" u="sng" dirty="0"/>
              <a:t>脳を休養させよう</a:t>
            </a:r>
            <a:r>
              <a:rPr lang="ja-JP" altLang="en-US" sz="2600" dirty="0"/>
              <a:t>～散歩や読書、お茶を飲むなど</a:t>
            </a:r>
            <a:endParaRPr lang="en-US" altLang="ja-JP" sz="2600" dirty="0"/>
          </a:p>
          <a:p>
            <a:pPr marL="0" indent="0">
              <a:buFont typeface="Arial" panose="020B0604020202020204" pitchFamily="34" charset="0"/>
              <a:buNone/>
            </a:pPr>
            <a:r>
              <a:rPr lang="ja-JP" altLang="en-US" sz="2600" dirty="0"/>
              <a:t>　　</a:t>
            </a:r>
            <a:endParaRPr lang="en-US" altLang="ja-JP" sz="2600" dirty="0"/>
          </a:p>
          <a:p>
            <a:pPr marL="0" indent="0">
              <a:buFont typeface="Arial" panose="020B0604020202020204" pitchFamily="34" charset="0"/>
              <a:buNone/>
            </a:pPr>
            <a:r>
              <a:rPr lang="ja-JP" altLang="en-US" sz="2600" dirty="0"/>
              <a:t>２、</a:t>
            </a:r>
            <a:r>
              <a:rPr lang="ja-JP" altLang="en-US" sz="2600" b="1" dirty="0">
                <a:solidFill>
                  <a:srgbClr val="00B050"/>
                </a:solidFill>
              </a:rPr>
              <a:t>食事、運動、睡眠･･･従来の健康習慣を維持する</a:t>
            </a:r>
            <a:endParaRPr lang="en-US" altLang="ja-JP" sz="2600" b="1" dirty="0">
              <a:solidFill>
                <a:srgbClr val="00B050"/>
              </a:solidFill>
            </a:endParaRPr>
          </a:p>
          <a:p>
            <a:pPr marL="0" indent="0">
              <a:buFont typeface="Arial" panose="020B0604020202020204" pitchFamily="34" charset="0"/>
              <a:buNone/>
            </a:pPr>
            <a:r>
              <a:rPr lang="ja-JP" altLang="en-US" sz="2600" dirty="0"/>
              <a:t>　　・</a:t>
            </a:r>
            <a:r>
              <a:rPr lang="ja-JP" altLang="en-US" sz="2600" u="sng" dirty="0"/>
              <a:t>健康的な食事</a:t>
            </a:r>
            <a:r>
              <a:rPr lang="ja-JP" altLang="en-US" sz="2600" dirty="0"/>
              <a:t>をし、</a:t>
            </a:r>
            <a:r>
              <a:rPr lang="ja-JP" altLang="en-US" sz="2600" u="sng" dirty="0"/>
              <a:t>適度な運動</a:t>
            </a:r>
            <a:r>
              <a:rPr lang="ja-JP" altLang="en-US" sz="2600" dirty="0"/>
              <a:t>を取り入れ、</a:t>
            </a:r>
            <a:r>
              <a:rPr lang="ja-JP" altLang="en-US" sz="2600" u="sng" dirty="0"/>
              <a:t>良質な</a:t>
            </a:r>
            <a:endParaRPr lang="en-US" altLang="ja-JP" sz="2600" u="sng" dirty="0"/>
          </a:p>
          <a:p>
            <a:pPr marL="0" indent="0">
              <a:buFont typeface="Arial" panose="020B0604020202020204" pitchFamily="34" charset="0"/>
              <a:buNone/>
            </a:pPr>
            <a:r>
              <a:rPr lang="ja-JP" altLang="en-US" sz="2600" dirty="0"/>
              <a:t>　　　</a:t>
            </a:r>
            <a:r>
              <a:rPr lang="ja-JP" altLang="en-US" sz="2600" u="sng" dirty="0"/>
              <a:t>睡眠</a:t>
            </a:r>
            <a:r>
              <a:rPr lang="ja-JP" altLang="en-US" sz="2600" dirty="0"/>
              <a:t>をとることは、</a:t>
            </a:r>
            <a:r>
              <a:rPr lang="ja-JP" altLang="en-US" sz="2600" u="sng" dirty="0"/>
              <a:t>脳を健全な状態に落ち着かせる</a:t>
            </a:r>
            <a:endParaRPr lang="en-US" altLang="ja-JP" sz="2600" u="sng" dirty="0"/>
          </a:p>
          <a:p>
            <a:pPr marL="0" indent="0">
              <a:buFont typeface="Arial" panose="020B0604020202020204" pitchFamily="34" charset="0"/>
              <a:buNone/>
            </a:pPr>
            <a:r>
              <a:rPr lang="ja-JP" altLang="en-US" sz="2600" dirty="0"/>
              <a:t>　　　だけでなく、</a:t>
            </a:r>
            <a:r>
              <a:rPr lang="ja-JP" altLang="en-US" sz="2600" u="sng" dirty="0"/>
              <a:t>免疫機能の向上</a:t>
            </a:r>
            <a:r>
              <a:rPr lang="ja-JP" altLang="en-US" sz="2600" dirty="0"/>
              <a:t>につながる</a:t>
            </a:r>
            <a:endParaRPr lang="en-US" altLang="ja-JP" sz="2600" dirty="0"/>
          </a:p>
          <a:p>
            <a:pPr marL="0" indent="0">
              <a:buFont typeface="Arial" panose="020B0604020202020204" pitchFamily="34" charset="0"/>
              <a:buNone/>
            </a:pPr>
            <a:endParaRPr lang="en-US" altLang="ja-JP" sz="2600" dirty="0"/>
          </a:p>
          <a:p>
            <a:pPr marL="0" indent="0">
              <a:buFont typeface="Arial" panose="020B0604020202020204" pitchFamily="34" charset="0"/>
              <a:buNone/>
            </a:pPr>
            <a:r>
              <a:rPr lang="ja-JP" altLang="en-US" sz="2600" dirty="0"/>
              <a:t>３、</a:t>
            </a:r>
            <a:r>
              <a:rPr lang="ja-JP" altLang="en-US" sz="2600" b="1" dirty="0">
                <a:solidFill>
                  <a:srgbClr val="00B050"/>
                </a:solidFill>
              </a:rPr>
              <a:t>他人と会話しつながりを維持する</a:t>
            </a:r>
            <a:endParaRPr lang="en-US" altLang="ja-JP" sz="2600" b="1" dirty="0">
              <a:solidFill>
                <a:srgbClr val="00B050"/>
              </a:solidFill>
            </a:endParaRPr>
          </a:p>
          <a:p>
            <a:pPr marL="0" indent="0">
              <a:buFont typeface="Arial" panose="020B0604020202020204" pitchFamily="34" charset="0"/>
              <a:buNone/>
            </a:pPr>
            <a:r>
              <a:rPr lang="ja-JP" altLang="en-US" sz="2600" dirty="0"/>
              <a:t>　　・電話やオンラインもうまく取り入れて「孤独状態」</a:t>
            </a:r>
            <a:endParaRPr lang="en-US" altLang="ja-JP" sz="2600" dirty="0"/>
          </a:p>
          <a:p>
            <a:pPr marL="0" indent="0">
              <a:buFont typeface="Arial" panose="020B0604020202020204" pitchFamily="34" charset="0"/>
              <a:buNone/>
            </a:pPr>
            <a:r>
              <a:rPr lang="ja-JP" altLang="en-US" sz="2600" dirty="0"/>
              <a:t>　　　</a:t>
            </a:r>
            <a:r>
              <a:rPr lang="ja-JP" altLang="en-US" sz="2600" u="sng" dirty="0"/>
              <a:t>に陥ることを防ぎましょう</a:t>
            </a:r>
            <a:r>
              <a:rPr lang="ja-JP" altLang="en-US" sz="2600" dirty="0"/>
              <a:t>　</a:t>
            </a:r>
            <a:r>
              <a:rPr lang="ja-JP" altLang="en-US" sz="800" dirty="0"/>
              <a:t>「アメリカうつ・不安障害協会」会長ルアナ・マイケス博士</a:t>
            </a:r>
            <a:endParaRPr lang="en-US" altLang="ja-JP" sz="2600" dirty="0"/>
          </a:p>
        </p:txBody>
      </p:sp>
      <p:sp>
        <p:nvSpPr>
          <p:cNvPr id="9" name="コンテンツ プレースホルダー 4"/>
          <p:cNvSpPr txBox="1">
            <a:spLocks/>
          </p:cNvSpPr>
          <p:nvPr/>
        </p:nvSpPr>
        <p:spPr>
          <a:xfrm>
            <a:off x="282660" y="904126"/>
            <a:ext cx="8798640" cy="1803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600" dirty="0"/>
          </a:p>
        </p:txBody>
      </p:sp>
      <p:sp>
        <p:nvSpPr>
          <p:cNvPr id="2" name="スライド番号プレースホルダー 1">
            <a:extLst>
              <a:ext uri="{FF2B5EF4-FFF2-40B4-BE49-F238E27FC236}">
                <a16:creationId xmlns:a16="http://schemas.microsoft.com/office/drawing/2014/main" id="{543AF618-5D7A-429A-94A1-B5DD0AEFCD0E}"/>
              </a:ext>
            </a:extLst>
          </p:cNvPr>
          <p:cNvSpPr>
            <a:spLocks noGrp="1"/>
          </p:cNvSpPr>
          <p:nvPr>
            <p:ph type="sldNum" sz="quarter" idx="12"/>
          </p:nvPr>
        </p:nvSpPr>
        <p:spPr/>
        <p:txBody>
          <a:bodyPr/>
          <a:lstStyle/>
          <a:p>
            <a:fld id="{E8F917B5-0DD6-4257-AB65-F79984592FEB}" type="slidenum">
              <a:rPr kumimoji="1" lang="ja-JP" altLang="en-US" smtClean="0"/>
              <a:t>19</a:t>
            </a:fld>
            <a:endParaRPr kumimoji="1" lang="ja-JP" altLang="en-US"/>
          </a:p>
        </p:txBody>
      </p:sp>
    </p:spTree>
    <p:extLst>
      <p:ext uri="{BB962C8B-B14F-4D97-AF65-F5344CB8AC3E}">
        <p14:creationId xmlns:p14="http://schemas.microsoft.com/office/powerpoint/2010/main" val="200893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4">
            <a:extLst>
              <a:ext uri="{FF2B5EF4-FFF2-40B4-BE49-F238E27FC236}">
                <a16:creationId xmlns:a16="http://schemas.microsoft.com/office/drawing/2014/main" id="{DED7AF2F-22E0-CD4A-A1D7-605832E0098C}"/>
              </a:ext>
            </a:extLst>
          </p:cNvPr>
          <p:cNvSpPr/>
          <p:nvPr/>
        </p:nvSpPr>
        <p:spPr>
          <a:xfrm>
            <a:off x="323103" y="2784222"/>
            <a:ext cx="2428556" cy="118700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潜伏期間</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1〜14</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6" name="右矢印 5">
            <a:extLst>
              <a:ext uri="{FF2B5EF4-FFF2-40B4-BE49-F238E27FC236}">
                <a16:creationId xmlns:a16="http://schemas.microsoft.com/office/drawing/2014/main" id="{6A9BBB45-4C7A-264E-A982-A2FD29DF50F0}"/>
              </a:ext>
            </a:extLst>
          </p:cNvPr>
          <p:cNvSpPr/>
          <p:nvPr/>
        </p:nvSpPr>
        <p:spPr>
          <a:xfrm>
            <a:off x="2778958" y="2847365"/>
            <a:ext cx="2882348" cy="11650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有症状期間</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日間</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7" name="右矢印 6">
            <a:extLst>
              <a:ext uri="{FF2B5EF4-FFF2-40B4-BE49-F238E27FC236}">
                <a16:creationId xmlns:a16="http://schemas.microsoft.com/office/drawing/2014/main" id="{A7FA1B5A-07B3-C64D-9672-281AE4968ACD}"/>
              </a:ext>
            </a:extLst>
          </p:cNvPr>
          <p:cNvSpPr/>
          <p:nvPr/>
        </p:nvSpPr>
        <p:spPr>
          <a:xfrm rot="2307387">
            <a:off x="5578906" y="3763999"/>
            <a:ext cx="1080719" cy="80974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回復</a:t>
            </a:r>
          </a:p>
        </p:txBody>
      </p:sp>
      <p:sp>
        <p:nvSpPr>
          <p:cNvPr id="13" name="テキスト ボックス 12">
            <a:extLst>
              <a:ext uri="{FF2B5EF4-FFF2-40B4-BE49-F238E27FC236}">
                <a16:creationId xmlns:a16="http://schemas.microsoft.com/office/drawing/2014/main" id="{DCC0467A-3A4D-3841-805E-DA868C9156CD}"/>
              </a:ext>
            </a:extLst>
          </p:cNvPr>
          <p:cNvSpPr txBox="1"/>
          <p:nvPr/>
        </p:nvSpPr>
        <p:spPr>
          <a:xfrm>
            <a:off x="280634" y="4044323"/>
            <a:ext cx="202575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多くは</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4〜5</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日間</a:t>
            </a:r>
          </a:p>
        </p:txBody>
      </p:sp>
      <p:cxnSp>
        <p:nvCxnSpPr>
          <p:cNvPr id="16" name="直線矢印コネクタ 15">
            <a:extLst>
              <a:ext uri="{FF2B5EF4-FFF2-40B4-BE49-F238E27FC236}">
                <a16:creationId xmlns:a16="http://schemas.microsoft.com/office/drawing/2014/main" id="{8CCC688E-7C56-194D-B079-767D9211210B}"/>
              </a:ext>
            </a:extLst>
          </p:cNvPr>
          <p:cNvCxnSpPr/>
          <p:nvPr/>
        </p:nvCxnSpPr>
        <p:spPr>
          <a:xfrm>
            <a:off x="323689" y="2594572"/>
            <a:ext cx="0" cy="566530"/>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テキスト ボックス 16">
            <a:extLst>
              <a:ext uri="{FF2B5EF4-FFF2-40B4-BE49-F238E27FC236}">
                <a16:creationId xmlns:a16="http://schemas.microsoft.com/office/drawing/2014/main" id="{B7B30D25-E1EA-EC4E-B122-00A4E5DE83E2}"/>
              </a:ext>
            </a:extLst>
          </p:cNvPr>
          <p:cNvSpPr txBox="1"/>
          <p:nvPr/>
        </p:nvSpPr>
        <p:spPr>
          <a:xfrm>
            <a:off x="93554" y="2036123"/>
            <a:ext cx="461665" cy="553998"/>
          </a:xfrm>
          <a:prstGeom prst="rect">
            <a:avLst/>
          </a:prstGeom>
          <a:noFill/>
        </p:spPr>
        <p:txBody>
          <a:bodyPr vert="eaVert"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感染</a:t>
            </a:r>
          </a:p>
        </p:txBody>
      </p:sp>
      <p:cxnSp>
        <p:nvCxnSpPr>
          <p:cNvPr id="18" name="直線矢印コネクタ 17">
            <a:extLst>
              <a:ext uri="{FF2B5EF4-FFF2-40B4-BE49-F238E27FC236}">
                <a16:creationId xmlns:a16="http://schemas.microsoft.com/office/drawing/2014/main" id="{13698B47-338B-6549-9E8A-4896F77AEB15}"/>
              </a:ext>
            </a:extLst>
          </p:cNvPr>
          <p:cNvCxnSpPr/>
          <p:nvPr/>
        </p:nvCxnSpPr>
        <p:spPr>
          <a:xfrm>
            <a:off x="2778371" y="2631587"/>
            <a:ext cx="0" cy="566530"/>
          </a:xfrm>
          <a:prstGeom prst="straightConnector1">
            <a:avLst/>
          </a:prstGeom>
          <a:ln w="57150">
            <a:solidFill>
              <a:srgbClr val="FF0000"/>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9" name="テキスト ボックス 18">
            <a:extLst>
              <a:ext uri="{FF2B5EF4-FFF2-40B4-BE49-F238E27FC236}">
                <a16:creationId xmlns:a16="http://schemas.microsoft.com/office/drawing/2014/main" id="{4E8E678F-8ACD-5C48-A304-F5AF2E02B5A3}"/>
              </a:ext>
            </a:extLst>
          </p:cNvPr>
          <p:cNvSpPr txBox="1"/>
          <p:nvPr/>
        </p:nvSpPr>
        <p:spPr>
          <a:xfrm>
            <a:off x="2540137" y="2076909"/>
            <a:ext cx="461665" cy="553998"/>
          </a:xfrm>
          <a:prstGeom prst="rect">
            <a:avLst/>
          </a:prstGeom>
          <a:noFill/>
        </p:spPr>
        <p:txBody>
          <a:bodyPr vert="eaVert"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rPr>
              <a:t>発症</a:t>
            </a:r>
          </a:p>
        </p:txBody>
      </p:sp>
      <p:grpSp>
        <p:nvGrpSpPr>
          <p:cNvPr id="36" name="グループ化 35">
            <a:extLst>
              <a:ext uri="{FF2B5EF4-FFF2-40B4-BE49-F238E27FC236}">
                <a16:creationId xmlns:a16="http://schemas.microsoft.com/office/drawing/2014/main" id="{DAE53408-0B9D-EA44-85B0-E5EAEC938AD7}"/>
              </a:ext>
            </a:extLst>
          </p:cNvPr>
          <p:cNvGrpSpPr/>
          <p:nvPr/>
        </p:nvGrpSpPr>
        <p:grpSpPr>
          <a:xfrm>
            <a:off x="2778371" y="3946418"/>
            <a:ext cx="2261715" cy="2678142"/>
            <a:chOff x="822298" y="4618568"/>
            <a:chExt cx="2291553" cy="2678142"/>
          </a:xfrm>
        </p:grpSpPr>
        <p:sp>
          <p:nvSpPr>
            <p:cNvPr id="22" name="テキスト ボックス 21">
              <a:extLst>
                <a:ext uri="{FF2B5EF4-FFF2-40B4-BE49-F238E27FC236}">
                  <a16:creationId xmlns:a16="http://schemas.microsoft.com/office/drawing/2014/main" id="{23A2904F-A391-BE4B-8EA8-3FFD9F1AF880}"/>
                </a:ext>
              </a:extLst>
            </p:cNvPr>
            <p:cNvSpPr txBox="1"/>
            <p:nvPr/>
          </p:nvSpPr>
          <p:spPr>
            <a:xfrm>
              <a:off x="822839" y="4988386"/>
              <a:ext cx="2291012" cy="230832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発熱</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微熱</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高熱</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せき</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咽頭痛</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だるさ</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倦怠感</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息切れ</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食欲不振</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味がしない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匂いがしない</a:t>
              </a:r>
            </a:p>
          </p:txBody>
        </p:sp>
        <p:sp>
          <p:nvSpPr>
            <p:cNvPr id="35" name="テキスト ボックス 34">
              <a:extLst>
                <a:ext uri="{FF2B5EF4-FFF2-40B4-BE49-F238E27FC236}">
                  <a16:creationId xmlns:a16="http://schemas.microsoft.com/office/drawing/2014/main" id="{94B63061-2872-E344-9DAA-1718043BCAA0}"/>
                </a:ext>
              </a:extLst>
            </p:cNvPr>
            <p:cNvSpPr txBox="1"/>
            <p:nvPr/>
          </p:nvSpPr>
          <p:spPr>
            <a:xfrm>
              <a:off x="822298" y="4618568"/>
              <a:ext cx="22910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rPr>
                <a:t>よくある症状</a:t>
              </a:r>
            </a:p>
          </p:txBody>
        </p:sp>
      </p:grpSp>
      <p:sp>
        <p:nvSpPr>
          <p:cNvPr id="39" name="左右矢印 38">
            <a:extLst>
              <a:ext uri="{FF2B5EF4-FFF2-40B4-BE49-F238E27FC236}">
                <a16:creationId xmlns:a16="http://schemas.microsoft.com/office/drawing/2014/main" id="{4C0FEEE4-349F-3D48-8837-A45E486BA864}"/>
              </a:ext>
            </a:extLst>
          </p:cNvPr>
          <p:cNvSpPr/>
          <p:nvPr/>
        </p:nvSpPr>
        <p:spPr>
          <a:xfrm>
            <a:off x="1894807" y="1394535"/>
            <a:ext cx="3885507" cy="42054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40" name="テキスト ボックス 39">
            <a:extLst>
              <a:ext uri="{FF2B5EF4-FFF2-40B4-BE49-F238E27FC236}">
                <a16:creationId xmlns:a16="http://schemas.microsoft.com/office/drawing/2014/main" id="{28DA3861-A04F-1148-8455-D827D6C9983F}"/>
              </a:ext>
            </a:extLst>
          </p:cNvPr>
          <p:cNvSpPr txBox="1"/>
          <p:nvPr/>
        </p:nvSpPr>
        <p:spPr>
          <a:xfrm>
            <a:off x="1467026" y="823366"/>
            <a:ext cx="4621950"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他人に感染させる可能性のある期間（発症</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日前</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発症後</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10</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日目</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endPar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8" name="テキスト ボックス 47">
            <a:extLst>
              <a:ext uri="{FF2B5EF4-FFF2-40B4-BE49-F238E27FC236}">
                <a16:creationId xmlns:a16="http://schemas.microsoft.com/office/drawing/2014/main" id="{63C57E40-02DE-064D-ACAD-313342063952}"/>
              </a:ext>
            </a:extLst>
          </p:cNvPr>
          <p:cNvSpPr txBox="1"/>
          <p:nvPr/>
        </p:nvSpPr>
        <p:spPr>
          <a:xfrm>
            <a:off x="6794209" y="4458904"/>
            <a:ext cx="2329884"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80</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％の人は軽症</a:t>
            </a:r>
          </a:p>
        </p:txBody>
      </p:sp>
      <p:sp>
        <p:nvSpPr>
          <p:cNvPr id="51" name="テキスト ボックス 50">
            <a:extLst>
              <a:ext uri="{FF2B5EF4-FFF2-40B4-BE49-F238E27FC236}">
                <a16:creationId xmlns:a16="http://schemas.microsoft.com/office/drawing/2014/main" id="{D6B3B6E8-BBF6-004C-A59F-BE4322B64303}"/>
              </a:ext>
            </a:extLst>
          </p:cNvPr>
          <p:cNvSpPr txBox="1"/>
          <p:nvPr/>
        </p:nvSpPr>
        <p:spPr>
          <a:xfrm>
            <a:off x="6726599" y="2006555"/>
            <a:ext cx="241740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20%</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が中</a:t>
            </a:r>
            <a:r>
              <a:rPr kumimoji="1" lang="en-US" altLang="ja-JP"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a:t>
            </a:r>
            <a:r>
              <a:rPr kumimoji="1" lang="ja-JP" altLang="en-US" sz="2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重症化</a:t>
            </a:r>
          </a:p>
        </p:txBody>
      </p:sp>
      <p:grpSp>
        <p:nvGrpSpPr>
          <p:cNvPr id="54" name="グループ化 53">
            <a:extLst>
              <a:ext uri="{FF2B5EF4-FFF2-40B4-BE49-F238E27FC236}">
                <a16:creationId xmlns:a16="http://schemas.microsoft.com/office/drawing/2014/main" id="{71C5C4F1-DFFD-8A4E-874F-910B5FEB789A}"/>
              </a:ext>
            </a:extLst>
          </p:cNvPr>
          <p:cNvGrpSpPr/>
          <p:nvPr/>
        </p:nvGrpSpPr>
        <p:grpSpPr>
          <a:xfrm>
            <a:off x="461955" y="2718820"/>
            <a:ext cx="358796" cy="360167"/>
            <a:chOff x="7670050" y="1630447"/>
            <a:chExt cx="717590" cy="720331"/>
          </a:xfrm>
        </p:grpSpPr>
        <p:grpSp>
          <p:nvGrpSpPr>
            <p:cNvPr id="55" name="グループ化 54">
              <a:extLst>
                <a:ext uri="{FF2B5EF4-FFF2-40B4-BE49-F238E27FC236}">
                  <a16:creationId xmlns:a16="http://schemas.microsoft.com/office/drawing/2014/main" id="{98CB8C33-B521-754E-9FA9-5A5B025542AF}"/>
                </a:ext>
              </a:extLst>
            </p:cNvPr>
            <p:cNvGrpSpPr/>
            <p:nvPr/>
          </p:nvGrpSpPr>
          <p:grpSpPr>
            <a:xfrm flipH="1">
              <a:off x="7670050" y="1630447"/>
              <a:ext cx="717590" cy="720331"/>
              <a:chOff x="3387437" y="2697480"/>
              <a:chExt cx="2510444" cy="2520034"/>
            </a:xfrm>
          </p:grpSpPr>
          <p:sp>
            <p:nvSpPr>
              <p:cNvPr id="57" name="楕円 1">
                <a:extLst>
                  <a:ext uri="{FF2B5EF4-FFF2-40B4-BE49-F238E27FC236}">
                    <a16:creationId xmlns:a16="http://schemas.microsoft.com/office/drawing/2014/main" id="{BEC0F76F-642A-CD4F-85E3-D2F02408FEA8}"/>
                  </a:ext>
                </a:extLst>
              </p:cNvPr>
              <p:cNvSpPr/>
              <p:nvPr/>
            </p:nvSpPr>
            <p:spPr>
              <a:xfrm>
                <a:off x="3724102" y="3034145"/>
                <a:ext cx="1837113" cy="1837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nvGrpSpPr>
              <p:cNvPr id="58" name="グループ化 57">
                <a:extLst>
                  <a:ext uri="{FF2B5EF4-FFF2-40B4-BE49-F238E27FC236}">
                    <a16:creationId xmlns:a16="http://schemas.microsoft.com/office/drawing/2014/main" id="{17819B28-1C94-7E41-A844-B72E3A796F32}"/>
                  </a:ext>
                </a:extLst>
              </p:cNvPr>
              <p:cNvGrpSpPr/>
              <p:nvPr/>
            </p:nvGrpSpPr>
            <p:grpSpPr>
              <a:xfrm>
                <a:off x="4526280" y="2697480"/>
                <a:ext cx="232756" cy="336665"/>
                <a:chOff x="5548745" y="1126375"/>
                <a:chExt cx="232756" cy="336665"/>
              </a:xfrm>
            </p:grpSpPr>
            <p:sp>
              <p:nvSpPr>
                <p:cNvPr id="92" name="正方形/長方形 91">
                  <a:extLst>
                    <a:ext uri="{FF2B5EF4-FFF2-40B4-BE49-F238E27FC236}">
                      <a16:creationId xmlns:a16="http://schemas.microsoft.com/office/drawing/2014/main" id="{7164C8FB-8666-FD4B-8FD5-398E1F548B63}"/>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93" name="楕円 3">
                  <a:extLst>
                    <a:ext uri="{FF2B5EF4-FFF2-40B4-BE49-F238E27FC236}">
                      <a16:creationId xmlns:a16="http://schemas.microsoft.com/office/drawing/2014/main" id="{0890EFBB-2C82-844E-8262-09216EBE1595}"/>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59" name="グループ化 58">
                <a:extLst>
                  <a:ext uri="{FF2B5EF4-FFF2-40B4-BE49-F238E27FC236}">
                    <a16:creationId xmlns:a16="http://schemas.microsoft.com/office/drawing/2014/main" id="{BE2968E1-EDC3-CA42-8D1D-D8115DB9866B}"/>
                  </a:ext>
                </a:extLst>
              </p:cNvPr>
              <p:cNvGrpSpPr/>
              <p:nvPr/>
            </p:nvGrpSpPr>
            <p:grpSpPr>
              <a:xfrm rot="10800000">
                <a:off x="4526280" y="4880849"/>
                <a:ext cx="232756" cy="336665"/>
                <a:chOff x="5548745" y="1126375"/>
                <a:chExt cx="232756" cy="336665"/>
              </a:xfrm>
            </p:grpSpPr>
            <p:sp>
              <p:nvSpPr>
                <p:cNvPr id="90" name="正方形/長方形 89">
                  <a:extLst>
                    <a:ext uri="{FF2B5EF4-FFF2-40B4-BE49-F238E27FC236}">
                      <a16:creationId xmlns:a16="http://schemas.microsoft.com/office/drawing/2014/main" id="{DC9C4443-42ED-2E4F-8E99-6C893D9FC9C1}"/>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91" name="楕円 7">
                  <a:extLst>
                    <a:ext uri="{FF2B5EF4-FFF2-40B4-BE49-F238E27FC236}">
                      <a16:creationId xmlns:a16="http://schemas.microsoft.com/office/drawing/2014/main" id="{C145D0AD-7FBD-1045-9DB0-6A5BD46E0EEC}"/>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0" name="グループ化 59">
                <a:extLst>
                  <a:ext uri="{FF2B5EF4-FFF2-40B4-BE49-F238E27FC236}">
                    <a16:creationId xmlns:a16="http://schemas.microsoft.com/office/drawing/2014/main" id="{EC9689D8-BEAD-B948-BFFD-2B9AF15BEA78}"/>
                  </a:ext>
                </a:extLst>
              </p:cNvPr>
              <p:cNvGrpSpPr/>
              <p:nvPr/>
            </p:nvGrpSpPr>
            <p:grpSpPr>
              <a:xfrm rot="16200000">
                <a:off x="3439392" y="3784368"/>
                <a:ext cx="232756" cy="336665"/>
                <a:chOff x="5548745" y="1126375"/>
                <a:chExt cx="232756" cy="336665"/>
              </a:xfrm>
            </p:grpSpPr>
            <p:sp>
              <p:nvSpPr>
                <p:cNvPr id="88" name="正方形/長方形 87">
                  <a:extLst>
                    <a:ext uri="{FF2B5EF4-FFF2-40B4-BE49-F238E27FC236}">
                      <a16:creationId xmlns:a16="http://schemas.microsoft.com/office/drawing/2014/main" id="{7BC1AE0A-20FA-5544-BA4A-77674BF7F4CF}"/>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9" name="楕円 10">
                  <a:extLst>
                    <a:ext uri="{FF2B5EF4-FFF2-40B4-BE49-F238E27FC236}">
                      <a16:creationId xmlns:a16="http://schemas.microsoft.com/office/drawing/2014/main" id="{E44E8466-9BDB-6A49-9EB4-25F07E8A0CBA}"/>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1" name="グループ化 60">
                <a:extLst>
                  <a:ext uri="{FF2B5EF4-FFF2-40B4-BE49-F238E27FC236}">
                    <a16:creationId xmlns:a16="http://schemas.microsoft.com/office/drawing/2014/main" id="{17DEF74A-940B-CB47-9026-B6828984EEC5}"/>
                  </a:ext>
                </a:extLst>
              </p:cNvPr>
              <p:cNvGrpSpPr/>
              <p:nvPr/>
            </p:nvGrpSpPr>
            <p:grpSpPr>
              <a:xfrm rot="5400000">
                <a:off x="5613171" y="3784369"/>
                <a:ext cx="232756" cy="336665"/>
                <a:chOff x="5548745" y="1126375"/>
                <a:chExt cx="232756" cy="336665"/>
              </a:xfrm>
            </p:grpSpPr>
            <p:sp>
              <p:nvSpPr>
                <p:cNvPr id="86" name="正方形/長方形 85">
                  <a:extLst>
                    <a:ext uri="{FF2B5EF4-FFF2-40B4-BE49-F238E27FC236}">
                      <a16:creationId xmlns:a16="http://schemas.microsoft.com/office/drawing/2014/main" id="{C7A36959-CD17-A349-A726-8B29FA5DC7AB}"/>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7" name="楕円 13">
                  <a:extLst>
                    <a:ext uri="{FF2B5EF4-FFF2-40B4-BE49-F238E27FC236}">
                      <a16:creationId xmlns:a16="http://schemas.microsoft.com/office/drawing/2014/main" id="{8F1A825D-5942-CC48-ABD4-40352579C962}"/>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2" name="グループ化 61">
                <a:extLst>
                  <a:ext uri="{FF2B5EF4-FFF2-40B4-BE49-F238E27FC236}">
                    <a16:creationId xmlns:a16="http://schemas.microsoft.com/office/drawing/2014/main" id="{CFB00058-8AF9-2941-88E7-3784D7F1937E}"/>
                  </a:ext>
                </a:extLst>
              </p:cNvPr>
              <p:cNvGrpSpPr/>
              <p:nvPr/>
            </p:nvGrpSpPr>
            <p:grpSpPr>
              <a:xfrm rot="7200000">
                <a:off x="5509263" y="4274820"/>
                <a:ext cx="232756" cy="336665"/>
                <a:chOff x="5548745" y="1126375"/>
                <a:chExt cx="232756" cy="336665"/>
              </a:xfrm>
            </p:grpSpPr>
            <p:sp>
              <p:nvSpPr>
                <p:cNvPr id="84" name="正方形/長方形 83">
                  <a:extLst>
                    <a:ext uri="{FF2B5EF4-FFF2-40B4-BE49-F238E27FC236}">
                      <a16:creationId xmlns:a16="http://schemas.microsoft.com/office/drawing/2014/main" id="{30CDA867-8FB9-064A-9D92-BC5CFED1CC73}"/>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5" name="楕円 16">
                  <a:extLst>
                    <a:ext uri="{FF2B5EF4-FFF2-40B4-BE49-F238E27FC236}">
                      <a16:creationId xmlns:a16="http://schemas.microsoft.com/office/drawing/2014/main" id="{7404A27C-BB88-7740-A857-F842193571E7}"/>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3" name="グループ化 62">
                <a:extLst>
                  <a:ext uri="{FF2B5EF4-FFF2-40B4-BE49-F238E27FC236}">
                    <a16:creationId xmlns:a16="http://schemas.microsoft.com/office/drawing/2014/main" id="{446A90E9-C447-BB43-A9C7-21265BD82F66}"/>
                  </a:ext>
                </a:extLst>
              </p:cNvPr>
              <p:cNvGrpSpPr/>
              <p:nvPr/>
            </p:nvGrpSpPr>
            <p:grpSpPr>
              <a:xfrm rot="14400000" flipH="1">
                <a:off x="3565502" y="4307031"/>
                <a:ext cx="232756" cy="336665"/>
                <a:chOff x="5548745" y="1126375"/>
                <a:chExt cx="232756" cy="336665"/>
              </a:xfrm>
            </p:grpSpPr>
            <p:sp>
              <p:nvSpPr>
                <p:cNvPr id="82" name="正方形/長方形 81">
                  <a:extLst>
                    <a:ext uri="{FF2B5EF4-FFF2-40B4-BE49-F238E27FC236}">
                      <a16:creationId xmlns:a16="http://schemas.microsoft.com/office/drawing/2014/main" id="{8E8EA9AA-C3A1-8E40-B1C6-3743B80A0CB0}"/>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3" name="楕円 19">
                  <a:extLst>
                    <a:ext uri="{FF2B5EF4-FFF2-40B4-BE49-F238E27FC236}">
                      <a16:creationId xmlns:a16="http://schemas.microsoft.com/office/drawing/2014/main" id="{AEB5F474-B974-B34E-A1D2-495CBAAB9EFC}"/>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4" name="グループ化 63">
                <a:extLst>
                  <a:ext uri="{FF2B5EF4-FFF2-40B4-BE49-F238E27FC236}">
                    <a16:creationId xmlns:a16="http://schemas.microsoft.com/office/drawing/2014/main" id="{19F8B7E6-EB4A-4A4D-A41F-DA6F41103556}"/>
                  </a:ext>
                </a:extLst>
              </p:cNvPr>
              <p:cNvGrpSpPr/>
              <p:nvPr/>
            </p:nvGrpSpPr>
            <p:grpSpPr>
              <a:xfrm rot="12600000" flipH="1">
                <a:off x="3970932" y="4712516"/>
                <a:ext cx="232756" cy="336665"/>
                <a:chOff x="5548745" y="1126375"/>
                <a:chExt cx="232756" cy="336665"/>
              </a:xfrm>
            </p:grpSpPr>
            <p:sp>
              <p:nvSpPr>
                <p:cNvPr id="80" name="正方形/長方形 79">
                  <a:extLst>
                    <a:ext uri="{FF2B5EF4-FFF2-40B4-BE49-F238E27FC236}">
                      <a16:creationId xmlns:a16="http://schemas.microsoft.com/office/drawing/2014/main" id="{B6AE8F14-A64C-B846-8D0E-A15E59497C24}"/>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1" name="楕円 22">
                  <a:extLst>
                    <a:ext uri="{FF2B5EF4-FFF2-40B4-BE49-F238E27FC236}">
                      <a16:creationId xmlns:a16="http://schemas.microsoft.com/office/drawing/2014/main" id="{CF5BF40D-8674-DB4B-B5CA-70E8770A96F4}"/>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5" name="グループ化 64">
                <a:extLst>
                  <a:ext uri="{FF2B5EF4-FFF2-40B4-BE49-F238E27FC236}">
                    <a16:creationId xmlns:a16="http://schemas.microsoft.com/office/drawing/2014/main" id="{D80A6194-225C-C44C-A917-63AA2608F0C7}"/>
                  </a:ext>
                </a:extLst>
              </p:cNvPr>
              <p:cNvGrpSpPr/>
              <p:nvPr/>
            </p:nvGrpSpPr>
            <p:grpSpPr>
              <a:xfrm rot="9000000" flipH="1" flipV="1">
                <a:off x="3970932" y="2856221"/>
                <a:ext cx="232756" cy="336665"/>
                <a:chOff x="5548745" y="1126375"/>
                <a:chExt cx="232756" cy="336665"/>
              </a:xfrm>
            </p:grpSpPr>
            <p:sp>
              <p:nvSpPr>
                <p:cNvPr id="78" name="正方形/長方形 77">
                  <a:extLst>
                    <a:ext uri="{FF2B5EF4-FFF2-40B4-BE49-F238E27FC236}">
                      <a16:creationId xmlns:a16="http://schemas.microsoft.com/office/drawing/2014/main" id="{AF289F19-4E70-ED4F-BDB0-1A2F227CAD01}"/>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9" name="楕円 25">
                  <a:extLst>
                    <a:ext uri="{FF2B5EF4-FFF2-40B4-BE49-F238E27FC236}">
                      <a16:creationId xmlns:a16="http://schemas.microsoft.com/office/drawing/2014/main" id="{D2642C47-EA9A-5346-884D-DC21C3E973AD}"/>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6" name="グループ化 65">
                <a:extLst>
                  <a:ext uri="{FF2B5EF4-FFF2-40B4-BE49-F238E27FC236}">
                    <a16:creationId xmlns:a16="http://schemas.microsoft.com/office/drawing/2014/main" id="{8034E895-F35F-1944-80AE-AAFE57CAF367}"/>
                  </a:ext>
                </a:extLst>
              </p:cNvPr>
              <p:cNvGrpSpPr/>
              <p:nvPr/>
            </p:nvGrpSpPr>
            <p:grpSpPr>
              <a:xfrm rot="7200000" flipH="1" flipV="1">
                <a:off x="3565503" y="3293918"/>
                <a:ext cx="232756" cy="336665"/>
                <a:chOff x="5548745" y="1126375"/>
                <a:chExt cx="232756" cy="336665"/>
              </a:xfrm>
            </p:grpSpPr>
            <p:sp>
              <p:nvSpPr>
                <p:cNvPr id="76" name="正方形/長方形 75">
                  <a:extLst>
                    <a:ext uri="{FF2B5EF4-FFF2-40B4-BE49-F238E27FC236}">
                      <a16:creationId xmlns:a16="http://schemas.microsoft.com/office/drawing/2014/main" id="{AE92C565-44DC-3541-8055-8C73815A92CC}"/>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7" name="楕円 28">
                  <a:extLst>
                    <a:ext uri="{FF2B5EF4-FFF2-40B4-BE49-F238E27FC236}">
                      <a16:creationId xmlns:a16="http://schemas.microsoft.com/office/drawing/2014/main" id="{CECFD1E4-6EAA-4640-A55C-408FEA6F4DC7}"/>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7" name="グループ化 66">
                <a:extLst>
                  <a:ext uri="{FF2B5EF4-FFF2-40B4-BE49-F238E27FC236}">
                    <a16:creationId xmlns:a16="http://schemas.microsoft.com/office/drawing/2014/main" id="{8B39C753-187B-AF48-ADDD-FA5E43BF9A69}"/>
                  </a:ext>
                </a:extLst>
              </p:cNvPr>
              <p:cNvGrpSpPr/>
              <p:nvPr/>
            </p:nvGrpSpPr>
            <p:grpSpPr>
              <a:xfrm rot="12600000" flipH="1" flipV="1">
                <a:off x="5090169" y="2851538"/>
                <a:ext cx="232756" cy="336665"/>
                <a:chOff x="5548745" y="1126375"/>
                <a:chExt cx="232756" cy="336665"/>
              </a:xfrm>
            </p:grpSpPr>
            <p:sp>
              <p:nvSpPr>
                <p:cNvPr id="74" name="正方形/長方形 73">
                  <a:extLst>
                    <a:ext uri="{FF2B5EF4-FFF2-40B4-BE49-F238E27FC236}">
                      <a16:creationId xmlns:a16="http://schemas.microsoft.com/office/drawing/2014/main" id="{15D31A67-DB3C-4A44-94D1-35F1D75E59F4}"/>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5" name="楕円 31">
                  <a:extLst>
                    <a:ext uri="{FF2B5EF4-FFF2-40B4-BE49-F238E27FC236}">
                      <a16:creationId xmlns:a16="http://schemas.microsoft.com/office/drawing/2014/main" id="{E6AD04FC-7289-ED40-A6A8-B61CCCDB842E}"/>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8" name="グループ化 67">
                <a:extLst>
                  <a:ext uri="{FF2B5EF4-FFF2-40B4-BE49-F238E27FC236}">
                    <a16:creationId xmlns:a16="http://schemas.microsoft.com/office/drawing/2014/main" id="{2D25BF0F-8752-3146-867A-4CE81220E196}"/>
                  </a:ext>
                </a:extLst>
              </p:cNvPr>
              <p:cNvGrpSpPr/>
              <p:nvPr/>
            </p:nvGrpSpPr>
            <p:grpSpPr>
              <a:xfrm rot="19800000" flipH="1" flipV="1">
                <a:off x="5073800" y="4741303"/>
                <a:ext cx="232756" cy="336665"/>
                <a:chOff x="5548745" y="1126375"/>
                <a:chExt cx="232756" cy="336665"/>
              </a:xfrm>
            </p:grpSpPr>
            <p:sp>
              <p:nvSpPr>
                <p:cNvPr id="72" name="正方形/長方形 71">
                  <a:extLst>
                    <a:ext uri="{FF2B5EF4-FFF2-40B4-BE49-F238E27FC236}">
                      <a16:creationId xmlns:a16="http://schemas.microsoft.com/office/drawing/2014/main" id="{A11241A9-80B4-AA4B-86C4-6A9CB45820F0}"/>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3" name="楕円 34">
                  <a:extLst>
                    <a:ext uri="{FF2B5EF4-FFF2-40B4-BE49-F238E27FC236}">
                      <a16:creationId xmlns:a16="http://schemas.microsoft.com/office/drawing/2014/main" id="{10E0AB72-702A-3840-807C-1D8978BE33A1}"/>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69" name="グループ化 68">
                <a:extLst>
                  <a:ext uri="{FF2B5EF4-FFF2-40B4-BE49-F238E27FC236}">
                    <a16:creationId xmlns:a16="http://schemas.microsoft.com/office/drawing/2014/main" id="{F50FF579-90E8-C446-AFBD-AEC6E4507F06}"/>
                  </a:ext>
                </a:extLst>
              </p:cNvPr>
              <p:cNvGrpSpPr/>
              <p:nvPr/>
            </p:nvGrpSpPr>
            <p:grpSpPr>
              <a:xfrm rot="14301766" flipH="1" flipV="1">
                <a:off x="5479482" y="3257923"/>
                <a:ext cx="232756" cy="336665"/>
                <a:chOff x="5548745" y="1126375"/>
                <a:chExt cx="232756" cy="336665"/>
              </a:xfrm>
            </p:grpSpPr>
            <p:sp>
              <p:nvSpPr>
                <p:cNvPr id="70" name="正方形/長方形 69">
                  <a:extLst>
                    <a:ext uri="{FF2B5EF4-FFF2-40B4-BE49-F238E27FC236}">
                      <a16:creationId xmlns:a16="http://schemas.microsoft.com/office/drawing/2014/main" id="{E0692F66-BF2E-BC49-84E4-B72FD0E3B5F9}"/>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1" name="楕円 37">
                  <a:extLst>
                    <a:ext uri="{FF2B5EF4-FFF2-40B4-BE49-F238E27FC236}">
                      <a16:creationId xmlns:a16="http://schemas.microsoft.com/office/drawing/2014/main" id="{673E1C7E-8B6E-8047-8C6A-79B8EDD8C770}"/>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pic>
          <p:nvPicPr>
            <p:cNvPr id="56" name="グラフィックス 55" descr="DNA">
              <a:extLst>
                <a:ext uri="{FF2B5EF4-FFF2-40B4-BE49-F238E27FC236}">
                  <a16:creationId xmlns:a16="http://schemas.microsoft.com/office/drawing/2014/main" id="{9910BA6B-1A4F-954E-99BB-11A4C00A54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133" y="1853219"/>
              <a:ext cx="323848" cy="323848"/>
            </a:xfrm>
            <a:prstGeom prst="rect">
              <a:avLst/>
            </a:prstGeom>
          </p:spPr>
        </p:pic>
      </p:grpSp>
      <p:grpSp>
        <p:nvGrpSpPr>
          <p:cNvPr id="294" name="グループ化 293">
            <a:extLst>
              <a:ext uri="{FF2B5EF4-FFF2-40B4-BE49-F238E27FC236}">
                <a16:creationId xmlns:a16="http://schemas.microsoft.com/office/drawing/2014/main" id="{56F102D2-9AF8-0740-9F9F-28CD3B77C9AE}"/>
              </a:ext>
            </a:extLst>
          </p:cNvPr>
          <p:cNvGrpSpPr/>
          <p:nvPr/>
        </p:nvGrpSpPr>
        <p:grpSpPr>
          <a:xfrm>
            <a:off x="1564093" y="1700933"/>
            <a:ext cx="752570" cy="1115467"/>
            <a:chOff x="1979157" y="1786073"/>
            <a:chExt cx="752570" cy="1115467"/>
          </a:xfrm>
        </p:grpSpPr>
        <p:grpSp>
          <p:nvGrpSpPr>
            <p:cNvPr id="94" name="グループ化 93">
              <a:extLst>
                <a:ext uri="{FF2B5EF4-FFF2-40B4-BE49-F238E27FC236}">
                  <a16:creationId xmlns:a16="http://schemas.microsoft.com/office/drawing/2014/main" id="{E72E6586-7B9F-3C4B-9FAF-ADF6AAA070CC}"/>
                </a:ext>
              </a:extLst>
            </p:cNvPr>
            <p:cNvGrpSpPr/>
            <p:nvPr/>
          </p:nvGrpSpPr>
          <p:grpSpPr>
            <a:xfrm>
              <a:off x="1979157" y="1786073"/>
              <a:ext cx="358796" cy="360167"/>
              <a:chOff x="7670050" y="1630447"/>
              <a:chExt cx="717590" cy="720331"/>
            </a:xfrm>
          </p:grpSpPr>
          <p:grpSp>
            <p:nvGrpSpPr>
              <p:cNvPr id="95" name="グループ化 94">
                <a:extLst>
                  <a:ext uri="{FF2B5EF4-FFF2-40B4-BE49-F238E27FC236}">
                    <a16:creationId xmlns:a16="http://schemas.microsoft.com/office/drawing/2014/main" id="{93C7F034-5567-F043-83D6-4889B328F6AE}"/>
                  </a:ext>
                </a:extLst>
              </p:cNvPr>
              <p:cNvGrpSpPr/>
              <p:nvPr/>
            </p:nvGrpSpPr>
            <p:grpSpPr>
              <a:xfrm flipH="1">
                <a:off x="7670050" y="1630447"/>
                <a:ext cx="717590" cy="720331"/>
                <a:chOff x="3387437" y="2697480"/>
                <a:chExt cx="2510444" cy="2520034"/>
              </a:xfrm>
            </p:grpSpPr>
            <p:sp>
              <p:nvSpPr>
                <p:cNvPr id="97" name="楕円 1">
                  <a:extLst>
                    <a:ext uri="{FF2B5EF4-FFF2-40B4-BE49-F238E27FC236}">
                      <a16:creationId xmlns:a16="http://schemas.microsoft.com/office/drawing/2014/main" id="{A78DFF4D-F0BE-8B46-8640-5389B3E6528A}"/>
                    </a:ext>
                  </a:extLst>
                </p:cNvPr>
                <p:cNvSpPr/>
                <p:nvPr/>
              </p:nvSpPr>
              <p:spPr>
                <a:xfrm>
                  <a:off x="3724102" y="3034145"/>
                  <a:ext cx="1837113" cy="1837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nvGrpSpPr>
                <p:cNvPr id="98" name="グループ化 97">
                  <a:extLst>
                    <a:ext uri="{FF2B5EF4-FFF2-40B4-BE49-F238E27FC236}">
                      <a16:creationId xmlns:a16="http://schemas.microsoft.com/office/drawing/2014/main" id="{27D89EDC-59E2-6743-BA60-686E5E309A53}"/>
                    </a:ext>
                  </a:extLst>
                </p:cNvPr>
                <p:cNvGrpSpPr/>
                <p:nvPr/>
              </p:nvGrpSpPr>
              <p:grpSpPr>
                <a:xfrm>
                  <a:off x="4526280" y="2697480"/>
                  <a:ext cx="232756" cy="336665"/>
                  <a:chOff x="5548745" y="1126375"/>
                  <a:chExt cx="232756" cy="336665"/>
                </a:xfrm>
              </p:grpSpPr>
              <p:sp>
                <p:nvSpPr>
                  <p:cNvPr id="132" name="正方形/長方形 131">
                    <a:extLst>
                      <a:ext uri="{FF2B5EF4-FFF2-40B4-BE49-F238E27FC236}">
                        <a16:creationId xmlns:a16="http://schemas.microsoft.com/office/drawing/2014/main" id="{31B8AFF2-6C77-0147-910C-E1ED27759570}"/>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33" name="楕円 3">
                    <a:extLst>
                      <a:ext uri="{FF2B5EF4-FFF2-40B4-BE49-F238E27FC236}">
                        <a16:creationId xmlns:a16="http://schemas.microsoft.com/office/drawing/2014/main" id="{BFFBFCFB-3FDB-1548-82D2-C74DF6EFEB3F}"/>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99" name="グループ化 98">
                  <a:extLst>
                    <a:ext uri="{FF2B5EF4-FFF2-40B4-BE49-F238E27FC236}">
                      <a16:creationId xmlns:a16="http://schemas.microsoft.com/office/drawing/2014/main" id="{58207516-A8F8-354C-9A12-F0C0A02C417B}"/>
                    </a:ext>
                  </a:extLst>
                </p:cNvPr>
                <p:cNvGrpSpPr/>
                <p:nvPr/>
              </p:nvGrpSpPr>
              <p:grpSpPr>
                <a:xfrm rot="10800000">
                  <a:off x="4526280" y="4880849"/>
                  <a:ext cx="232756" cy="336665"/>
                  <a:chOff x="5548745" y="1126375"/>
                  <a:chExt cx="232756" cy="336665"/>
                </a:xfrm>
              </p:grpSpPr>
              <p:sp>
                <p:nvSpPr>
                  <p:cNvPr id="130" name="正方形/長方形 129">
                    <a:extLst>
                      <a:ext uri="{FF2B5EF4-FFF2-40B4-BE49-F238E27FC236}">
                        <a16:creationId xmlns:a16="http://schemas.microsoft.com/office/drawing/2014/main" id="{D497E1E9-0361-0246-B819-9DF96DDCDB53}"/>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31" name="楕円 7">
                    <a:extLst>
                      <a:ext uri="{FF2B5EF4-FFF2-40B4-BE49-F238E27FC236}">
                        <a16:creationId xmlns:a16="http://schemas.microsoft.com/office/drawing/2014/main" id="{2AA0E8EE-8F3F-3240-92AE-412913060F4F}"/>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0" name="グループ化 99">
                  <a:extLst>
                    <a:ext uri="{FF2B5EF4-FFF2-40B4-BE49-F238E27FC236}">
                      <a16:creationId xmlns:a16="http://schemas.microsoft.com/office/drawing/2014/main" id="{A6049D8F-0A54-C946-BB33-5C25BF299960}"/>
                    </a:ext>
                  </a:extLst>
                </p:cNvPr>
                <p:cNvGrpSpPr/>
                <p:nvPr/>
              </p:nvGrpSpPr>
              <p:grpSpPr>
                <a:xfrm rot="16200000">
                  <a:off x="3439392" y="3784368"/>
                  <a:ext cx="232756" cy="336665"/>
                  <a:chOff x="5548745" y="1126375"/>
                  <a:chExt cx="232756" cy="336665"/>
                </a:xfrm>
              </p:grpSpPr>
              <p:sp>
                <p:nvSpPr>
                  <p:cNvPr id="128" name="正方形/長方形 127">
                    <a:extLst>
                      <a:ext uri="{FF2B5EF4-FFF2-40B4-BE49-F238E27FC236}">
                        <a16:creationId xmlns:a16="http://schemas.microsoft.com/office/drawing/2014/main" id="{12D4D249-8224-FA4C-8E23-071741965472}"/>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29" name="楕円 10">
                    <a:extLst>
                      <a:ext uri="{FF2B5EF4-FFF2-40B4-BE49-F238E27FC236}">
                        <a16:creationId xmlns:a16="http://schemas.microsoft.com/office/drawing/2014/main" id="{FBE8667F-D975-A247-836E-94282567D5D1}"/>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1" name="グループ化 100">
                  <a:extLst>
                    <a:ext uri="{FF2B5EF4-FFF2-40B4-BE49-F238E27FC236}">
                      <a16:creationId xmlns:a16="http://schemas.microsoft.com/office/drawing/2014/main" id="{A3487E86-3E5E-E24A-A0E9-30DB102D27B3}"/>
                    </a:ext>
                  </a:extLst>
                </p:cNvPr>
                <p:cNvGrpSpPr/>
                <p:nvPr/>
              </p:nvGrpSpPr>
              <p:grpSpPr>
                <a:xfrm rot="5400000">
                  <a:off x="5613171" y="3784369"/>
                  <a:ext cx="232756" cy="336665"/>
                  <a:chOff x="5548745" y="1126375"/>
                  <a:chExt cx="232756" cy="336665"/>
                </a:xfrm>
              </p:grpSpPr>
              <p:sp>
                <p:nvSpPr>
                  <p:cNvPr id="126" name="正方形/長方形 125">
                    <a:extLst>
                      <a:ext uri="{FF2B5EF4-FFF2-40B4-BE49-F238E27FC236}">
                        <a16:creationId xmlns:a16="http://schemas.microsoft.com/office/drawing/2014/main" id="{B5DDCF7F-6AAE-5C4C-9BA3-8F438E32706A}"/>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27" name="楕円 13">
                    <a:extLst>
                      <a:ext uri="{FF2B5EF4-FFF2-40B4-BE49-F238E27FC236}">
                        <a16:creationId xmlns:a16="http://schemas.microsoft.com/office/drawing/2014/main" id="{CC43682C-B422-D34A-8050-E31541F051F9}"/>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2" name="グループ化 101">
                  <a:extLst>
                    <a:ext uri="{FF2B5EF4-FFF2-40B4-BE49-F238E27FC236}">
                      <a16:creationId xmlns:a16="http://schemas.microsoft.com/office/drawing/2014/main" id="{628D57B4-DF5F-D74B-AAA4-E191A9200B7B}"/>
                    </a:ext>
                  </a:extLst>
                </p:cNvPr>
                <p:cNvGrpSpPr/>
                <p:nvPr/>
              </p:nvGrpSpPr>
              <p:grpSpPr>
                <a:xfrm rot="7200000">
                  <a:off x="5509263" y="4274820"/>
                  <a:ext cx="232756" cy="336665"/>
                  <a:chOff x="5548745" y="1126375"/>
                  <a:chExt cx="232756" cy="336665"/>
                </a:xfrm>
              </p:grpSpPr>
              <p:sp>
                <p:nvSpPr>
                  <p:cNvPr id="124" name="正方形/長方形 123">
                    <a:extLst>
                      <a:ext uri="{FF2B5EF4-FFF2-40B4-BE49-F238E27FC236}">
                        <a16:creationId xmlns:a16="http://schemas.microsoft.com/office/drawing/2014/main" id="{F3C66306-A4AE-6245-AF59-5F03DB2769C3}"/>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25" name="楕円 16">
                    <a:extLst>
                      <a:ext uri="{FF2B5EF4-FFF2-40B4-BE49-F238E27FC236}">
                        <a16:creationId xmlns:a16="http://schemas.microsoft.com/office/drawing/2014/main" id="{25A5D568-01CA-B546-818C-7E957473EEB9}"/>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3" name="グループ化 102">
                  <a:extLst>
                    <a:ext uri="{FF2B5EF4-FFF2-40B4-BE49-F238E27FC236}">
                      <a16:creationId xmlns:a16="http://schemas.microsoft.com/office/drawing/2014/main" id="{0A1B6066-6DB6-8449-9617-EE435D163004}"/>
                    </a:ext>
                  </a:extLst>
                </p:cNvPr>
                <p:cNvGrpSpPr/>
                <p:nvPr/>
              </p:nvGrpSpPr>
              <p:grpSpPr>
                <a:xfrm rot="14400000" flipH="1">
                  <a:off x="3565502" y="4307031"/>
                  <a:ext cx="232756" cy="336665"/>
                  <a:chOff x="5548745" y="1126375"/>
                  <a:chExt cx="232756" cy="336665"/>
                </a:xfrm>
              </p:grpSpPr>
              <p:sp>
                <p:nvSpPr>
                  <p:cNvPr id="122" name="正方形/長方形 121">
                    <a:extLst>
                      <a:ext uri="{FF2B5EF4-FFF2-40B4-BE49-F238E27FC236}">
                        <a16:creationId xmlns:a16="http://schemas.microsoft.com/office/drawing/2014/main" id="{A7C42C05-19FB-E148-AEC1-F3FA2E43FA81}"/>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23" name="楕円 19">
                    <a:extLst>
                      <a:ext uri="{FF2B5EF4-FFF2-40B4-BE49-F238E27FC236}">
                        <a16:creationId xmlns:a16="http://schemas.microsoft.com/office/drawing/2014/main" id="{58235EED-F189-614D-B496-E30C5222B13A}"/>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4" name="グループ化 103">
                  <a:extLst>
                    <a:ext uri="{FF2B5EF4-FFF2-40B4-BE49-F238E27FC236}">
                      <a16:creationId xmlns:a16="http://schemas.microsoft.com/office/drawing/2014/main" id="{6A9B4C94-2A83-8647-9BCF-B9F9DE0B1294}"/>
                    </a:ext>
                  </a:extLst>
                </p:cNvPr>
                <p:cNvGrpSpPr/>
                <p:nvPr/>
              </p:nvGrpSpPr>
              <p:grpSpPr>
                <a:xfrm rot="12600000" flipH="1">
                  <a:off x="3970932" y="4712516"/>
                  <a:ext cx="232756" cy="336665"/>
                  <a:chOff x="5548745" y="1126375"/>
                  <a:chExt cx="232756" cy="336665"/>
                </a:xfrm>
              </p:grpSpPr>
              <p:sp>
                <p:nvSpPr>
                  <p:cNvPr id="120" name="正方形/長方形 119">
                    <a:extLst>
                      <a:ext uri="{FF2B5EF4-FFF2-40B4-BE49-F238E27FC236}">
                        <a16:creationId xmlns:a16="http://schemas.microsoft.com/office/drawing/2014/main" id="{64D51AA5-9E05-DB41-ADA9-DD593805B993}"/>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21" name="楕円 22">
                    <a:extLst>
                      <a:ext uri="{FF2B5EF4-FFF2-40B4-BE49-F238E27FC236}">
                        <a16:creationId xmlns:a16="http://schemas.microsoft.com/office/drawing/2014/main" id="{633D0543-9999-074F-9AFF-4CF9557E9F0B}"/>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5" name="グループ化 104">
                  <a:extLst>
                    <a:ext uri="{FF2B5EF4-FFF2-40B4-BE49-F238E27FC236}">
                      <a16:creationId xmlns:a16="http://schemas.microsoft.com/office/drawing/2014/main" id="{968F233D-5DF9-C342-8C35-3EC086E2E709}"/>
                    </a:ext>
                  </a:extLst>
                </p:cNvPr>
                <p:cNvGrpSpPr/>
                <p:nvPr/>
              </p:nvGrpSpPr>
              <p:grpSpPr>
                <a:xfrm rot="9000000" flipH="1" flipV="1">
                  <a:off x="3970932" y="2856221"/>
                  <a:ext cx="232756" cy="336665"/>
                  <a:chOff x="5548745" y="1126375"/>
                  <a:chExt cx="232756" cy="336665"/>
                </a:xfrm>
              </p:grpSpPr>
              <p:sp>
                <p:nvSpPr>
                  <p:cNvPr id="118" name="正方形/長方形 117">
                    <a:extLst>
                      <a:ext uri="{FF2B5EF4-FFF2-40B4-BE49-F238E27FC236}">
                        <a16:creationId xmlns:a16="http://schemas.microsoft.com/office/drawing/2014/main" id="{C303D566-22BE-F043-AC53-AAEE6C943A09}"/>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19" name="楕円 25">
                    <a:extLst>
                      <a:ext uri="{FF2B5EF4-FFF2-40B4-BE49-F238E27FC236}">
                        <a16:creationId xmlns:a16="http://schemas.microsoft.com/office/drawing/2014/main" id="{7401F58E-D563-2D4A-AE1D-1CEF2A911C52}"/>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6" name="グループ化 105">
                  <a:extLst>
                    <a:ext uri="{FF2B5EF4-FFF2-40B4-BE49-F238E27FC236}">
                      <a16:creationId xmlns:a16="http://schemas.microsoft.com/office/drawing/2014/main" id="{F3803217-D836-1C4A-887C-FC4E03895783}"/>
                    </a:ext>
                  </a:extLst>
                </p:cNvPr>
                <p:cNvGrpSpPr/>
                <p:nvPr/>
              </p:nvGrpSpPr>
              <p:grpSpPr>
                <a:xfrm rot="7200000" flipH="1" flipV="1">
                  <a:off x="3565503" y="3293918"/>
                  <a:ext cx="232756" cy="336665"/>
                  <a:chOff x="5548745" y="1126375"/>
                  <a:chExt cx="232756" cy="336665"/>
                </a:xfrm>
              </p:grpSpPr>
              <p:sp>
                <p:nvSpPr>
                  <p:cNvPr id="116" name="正方形/長方形 115">
                    <a:extLst>
                      <a:ext uri="{FF2B5EF4-FFF2-40B4-BE49-F238E27FC236}">
                        <a16:creationId xmlns:a16="http://schemas.microsoft.com/office/drawing/2014/main" id="{88558A04-36EC-7042-9C5B-5AF49F8C5DEC}"/>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17" name="楕円 28">
                    <a:extLst>
                      <a:ext uri="{FF2B5EF4-FFF2-40B4-BE49-F238E27FC236}">
                        <a16:creationId xmlns:a16="http://schemas.microsoft.com/office/drawing/2014/main" id="{6E05F087-B57D-EB45-A20E-FC365B487CB8}"/>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7" name="グループ化 106">
                  <a:extLst>
                    <a:ext uri="{FF2B5EF4-FFF2-40B4-BE49-F238E27FC236}">
                      <a16:creationId xmlns:a16="http://schemas.microsoft.com/office/drawing/2014/main" id="{5F7AF547-F053-2A41-8643-37617E626CD7}"/>
                    </a:ext>
                  </a:extLst>
                </p:cNvPr>
                <p:cNvGrpSpPr/>
                <p:nvPr/>
              </p:nvGrpSpPr>
              <p:grpSpPr>
                <a:xfrm rot="12600000" flipH="1" flipV="1">
                  <a:off x="5090169" y="2851538"/>
                  <a:ext cx="232756" cy="336665"/>
                  <a:chOff x="5548745" y="1126375"/>
                  <a:chExt cx="232756" cy="336665"/>
                </a:xfrm>
              </p:grpSpPr>
              <p:sp>
                <p:nvSpPr>
                  <p:cNvPr id="114" name="正方形/長方形 113">
                    <a:extLst>
                      <a:ext uri="{FF2B5EF4-FFF2-40B4-BE49-F238E27FC236}">
                        <a16:creationId xmlns:a16="http://schemas.microsoft.com/office/drawing/2014/main" id="{8AEF423B-E804-9547-923E-38EF4BC10B4E}"/>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15" name="楕円 31">
                    <a:extLst>
                      <a:ext uri="{FF2B5EF4-FFF2-40B4-BE49-F238E27FC236}">
                        <a16:creationId xmlns:a16="http://schemas.microsoft.com/office/drawing/2014/main" id="{FD5505AC-5F85-F74F-BB80-0A374E894E39}"/>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8" name="グループ化 107">
                  <a:extLst>
                    <a:ext uri="{FF2B5EF4-FFF2-40B4-BE49-F238E27FC236}">
                      <a16:creationId xmlns:a16="http://schemas.microsoft.com/office/drawing/2014/main" id="{1DC69AE1-12FB-954D-B44B-4FF55B76637C}"/>
                    </a:ext>
                  </a:extLst>
                </p:cNvPr>
                <p:cNvGrpSpPr/>
                <p:nvPr/>
              </p:nvGrpSpPr>
              <p:grpSpPr>
                <a:xfrm rot="19800000" flipH="1" flipV="1">
                  <a:off x="5073800" y="4741303"/>
                  <a:ext cx="232756" cy="336665"/>
                  <a:chOff x="5548745" y="1126375"/>
                  <a:chExt cx="232756" cy="336665"/>
                </a:xfrm>
              </p:grpSpPr>
              <p:sp>
                <p:nvSpPr>
                  <p:cNvPr id="112" name="正方形/長方形 111">
                    <a:extLst>
                      <a:ext uri="{FF2B5EF4-FFF2-40B4-BE49-F238E27FC236}">
                        <a16:creationId xmlns:a16="http://schemas.microsoft.com/office/drawing/2014/main" id="{76239B5C-E09C-FB4A-B05F-A2071B4703A1}"/>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13" name="楕円 34">
                    <a:extLst>
                      <a:ext uri="{FF2B5EF4-FFF2-40B4-BE49-F238E27FC236}">
                        <a16:creationId xmlns:a16="http://schemas.microsoft.com/office/drawing/2014/main" id="{25BE617F-D271-2942-A792-19151392CD3A}"/>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09" name="グループ化 108">
                  <a:extLst>
                    <a:ext uri="{FF2B5EF4-FFF2-40B4-BE49-F238E27FC236}">
                      <a16:creationId xmlns:a16="http://schemas.microsoft.com/office/drawing/2014/main" id="{1BC5BD40-B0AA-5B46-ACEC-26F9D573BCE0}"/>
                    </a:ext>
                  </a:extLst>
                </p:cNvPr>
                <p:cNvGrpSpPr/>
                <p:nvPr/>
              </p:nvGrpSpPr>
              <p:grpSpPr>
                <a:xfrm rot="14301766" flipH="1" flipV="1">
                  <a:off x="5479482" y="3257923"/>
                  <a:ext cx="232756" cy="336665"/>
                  <a:chOff x="5548745" y="1126375"/>
                  <a:chExt cx="232756" cy="336665"/>
                </a:xfrm>
              </p:grpSpPr>
              <p:sp>
                <p:nvSpPr>
                  <p:cNvPr id="110" name="正方形/長方形 109">
                    <a:extLst>
                      <a:ext uri="{FF2B5EF4-FFF2-40B4-BE49-F238E27FC236}">
                        <a16:creationId xmlns:a16="http://schemas.microsoft.com/office/drawing/2014/main" id="{E1958C04-516E-1747-8BF2-B7D1A83DA9E1}"/>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11" name="楕円 37">
                    <a:extLst>
                      <a:ext uri="{FF2B5EF4-FFF2-40B4-BE49-F238E27FC236}">
                        <a16:creationId xmlns:a16="http://schemas.microsoft.com/office/drawing/2014/main" id="{1260E413-CB0F-5947-B2B6-416757D9B0A6}"/>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pic>
            <p:nvPicPr>
              <p:cNvPr id="96" name="グラフィックス 95" descr="DNA">
                <a:extLst>
                  <a:ext uri="{FF2B5EF4-FFF2-40B4-BE49-F238E27FC236}">
                    <a16:creationId xmlns:a16="http://schemas.microsoft.com/office/drawing/2014/main" id="{89393E08-1548-E94D-8CED-A812B0035B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133" y="1853219"/>
                <a:ext cx="323848" cy="323848"/>
              </a:xfrm>
              <a:prstGeom prst="rect">
                <a:avLst/>
              </a:prstGeom>
            </p:spPr>
          </p:pic>
        </p:grpSp>
        <p:grpSp>
          <p:nvGrpSpPr>
            <p:cNvPr id="134" name="グループ化 133">
              <a:extLst>
                <a:ext uri="{FF2B5EF4-FFF2-40B4-BE49-F238E27FC236}">
                  <a16:creationId xmlns:a16="http://schemas.microsoft.com/office/drawing/2014/main" id="{2BD46928-4FED-E04E-AB76-7BFA5B238FFB}"/>
                </a:ext>
              </a:extLst>
            </p:cNvPr>
            <p:cNvGrpSpPr/>
            <p:nvPr/>
          </p:nvGrpSpPr>
          <p:grpSpPr>
            <a:xfrm>
              <a:off x="2064362" y="2186185"/>
              <a:ext cx="358796" cy="360167"/>
              <a:chOff x="7670050" y="1630447"/>
              <a:chExt cx="717590" cy="720331"/>
            </a:xfrm>
          </p:grpSpPr>
          <p:grpSp>
            <p:nvGrpSpPr>
              <p:cNvPr id="135" name="グループ化 134">
                <a:extLst>
                  <a:ext uri="{FF2B5EF4-FFF2-40B4-BE49-F238E27FC236}">
                    <a16:creationId xmlns:a16="http://schemas.microsoft.com/office/drawing/2014/main" id="{AEA6FDD3-979A-3C4E-A9D1-1018BD3481A3}"/>
                  </a:ext>
                </a:extLst>
              </p:cNvPr>
              <p:cNvGrpSpPr/>
              <p:nvPr/>
            </p:nvGrpSpPr>
            <p:grpSpPr>
              <a:xfrm flipH="1">
                <a:off x="7670050" y="1630447"/>
                <a:ext cx="717590" cy="720331"/>
                <a:chOff x="3387437" y="2697480"/>
                <a:chExt cx="2510444" cy="2520034"/>
              </a:xfrm>
            </p:grpSpPr>
            <p:sp>
              <p:nvSpPr>
                <p:cNvPr id="137" name="楕円 1">
                  <a:extLst>
                    <a:ext uri="{FF2B5EF4-FFF2-40B4-BE49-F238E27FC236}">
                      <a16:creationId xmlns:a16="http://schemas.microsoft.com/office/drawing/2014/main" id="{873FAA8C-FC7A-2841-B119-156C41B096EF}"/>
                    </a:ext>
                  </a:extLst>
                </p:cNvPr>
                <p:cNvSpPr/>
                <p:nvPr/>
              </p:nvSpPr>
              <p:spPr>
                <a:xfrm>
                  <a:off x="3724102" y="3034145"/>
                  <a:ext cx="1837113" cy="1837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nvGrpSpPr>
                <p:cNvPr id="138" name="グループ化 137">
                  <a:extLst>
                    <a:ext uri="{FF2B5EF4-FFF2-40B4-BE49-F238E27FC236}">
                      <a16:creationId xmlns:a16="http://schemas.microsoft.com/office/drawing/2014/main" id="{A0D7EA3E-A1E7-F74E-B39B-A6F19C1B1206}"/>
                    </a:ext>
                  </a:extLst>
                </p:cNvPr>
                <p:cNvGrpSpPr/>
                <p:nvPr/>
              </p:nvGrpSpPr>
              <p:grpSpPr>
                <a:xfrm>
                  <a:off x="4526280" y="2697480"/>
                  <a:ext cx="232756" cy="336665"/>
                  <a:chOff x="5548745" y="1126375"/>
                  <a:chExt cx="232756" cy="336665"/>
                </a:xfrm>
              </p:grpSpPr>
              <p:sp>
                <p:nvSpPr>
                  <p:cNvPr id="172" name="正方形/長方形 171">
                    <a:extLst>
                      <a:ext uri="{FF2B5EF4-FFF2-40B4-BE49-F238E27FC236}">
                        <a16:creationId xmlns:a16="http://schemas.microsoft.com/office/drawing/2014/main" id="{F6F97D66-BE5B-8C4B-8D70-10D27C42C2BF}"/>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73" name="楕円 3">
                    <a:extLst>
                      <a:ext uri="{FF2B5EF4-FFF2-40B4-BE49-F238E27FC236}">
                        <a16:creationId xmlns:a16="http://schemas.microsoft.com/office/drawing/2014/main" id="{2A8B9528-46F7-2C40-A844-983973C9039A}"/>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39" name="グループ化 138">
                  <a:extLst>
                    <a:ext uri="{FF2B5EF4-FFF2-40B4-BE49-F238E27FC236}">
                      <a16:creationId xmlns:a16="http://schemas.microsoft.com/office/drawing/2014/main" id="{0CDF7E6A-05F8-9141-B57C-CEBBD345E67C}"/>
                    </a:ext>
                  </a:extLst>
                </p:cNvPr>
                <p:cNvGrpSpPr/>
                <p:nvPr/>
              </p:nvGrpSpPr>
              <p:grpSpPr>
                <a:xfrm rot="10800000">
                  <a:off x="4526280" y="4880849"/>
                  <a:ext cx="232756" cy="336665"/>
                  <a:chOff x="5548745" y="1126375"/>
                  <a:chExt cx="232756" cy="336665"/>
                </a:xfrm>
              </p:grpSpPr>
              <p:sp>
                <p:nvSpPr>
                  <p:cNvPr id="170" name="正方形/長方形 169">
                    <a:extLst>
                      <a:ext uri="{FF2B5EF4-FFF2-40B4-BE49-F238E27FC236}">
                        <a16:creationId xmlns:a16="http://schemas.microsoft.com/office/drawing/2014/main" id="{952CC14F-14FA-664F-A16D-28A38AE1BB92}"/>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71" name="楕円 7">
                    <a:extLst>
                      <a:ext uri="{FF2B5EF4-FFF2-40B4-BE49-F238E27FC236}">
                        <a16:creationId xmlns:a16="http://schemas.microsoft.com/office/drawing/2014/main" id="{9CEFE31B-2EB7-FA42-A167-C7EEA1628B58}"/>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0" name="グループ化 139">
                  <a:extLst>
                    <a:ext uri="{FF2B5EF4-FFF2-40B4-BE49-F238E27FC236}">
                      <a16:creationId xmlns:a16="http://schemas.microsoft.com/office/drawing/2014/main" id="{C9FD5E7A-9F99-124B-970E-729400D2E8C2}"/>
                    </a:ext>
                  </a:extLst>
                </p:cNvPr>
                <p:cNvGrpSpPr/>
                <p:nvPr/>
              </p:nvGrpSpPr>
              <p:grpSpPr>
                <a:xfrm rot="16200000">
                  <a:off x="3439392" y="3784368"/>
                  <a:ext cx="232756" cy="336665"/>
                  <a:chOff x="5548745" y="1126375"/>
                  <a:chExt cx="232756" cy="336665"/>
                </a:xfrm>
              </p:grpSpPr>
              <p:sp>
                <p:nvSpPr>
                  <p:cNvPr id="168" name="正方形/長方形 167">
                    <a:extLst>
                      <a:ext uri="{FF2B5EF4-FFF2-40B4-BE49-F238E27FC236}">
                        <a16:creationId xmlns:a16="http://schemas.microsoft.com/office/drawing/2014/main" id="{379681A0-FC2E-134F-838D-65A4348D877E}"/>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69" name="楕円 10">
                    <a:extLst>
                      <a:ext uri="{FF2B5EF4-FFF2-40B4-BE49-F238E27FC236}">
                        <a16:creationId xmlns:a16="http://schemas.microsoft.com/office/drawing/2014/main" id="{22C5D71D-3F5C-F543-AEF7-B2060ADBBD39}"/>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1" name="グループ化 140">
                  <a:extLst>
                    <a:ext uri="{FF2B5EF4-FFF2-40B4-BE49-F238E27FC236}">
                      <a16:creationId xmlns:a16="http://schemas.microsoft.com/office/drawing/2014/main" id="{4655980D-F030-3545-AB2A-9289B9BCBD0E}"/>
                    </a:ext>
                  </a:extLst>
                </p:cNvPr>
                <p:cNvGrpSpPr/>
                <p:nvPr/>
              </p:nvGrpSpPr>
              <p:grpSpPr>
                <a:xfrm rot="5400000">
                  <a:off x="5613171" y="3784369"/>
                  <a:ext cx="232756" cy="336665"/>
                  <a:chOff x="5548745" y="1126375"/>
                  <a:chExt cx="232756" cy="336665"/>
                </a:xfrm>
              </p:grpSpPr>
              <p:sp>
                <p:nvSpPr>
                  <p:cNvPr id="166" name="正方形/長方形 165">
                    <a:extLst>
                      <a:ext uri="{FF2B5EF4-FFF2-40B4-BE49-F238E27FC236}">
                        <a16:creationId xmlns:a16="http://schemas.microsoft.com/office/drawing/2014/main" id="{42EA47D6-236C-D84E-983D-31B4AD9E8B1C}"/>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67" name="楕円 13">
                    <a:extLst>
                      <a:ext uri="{FF2B5EF4-FFF2-40B4-BE49-F238E27FC236}">
                        <a16:creationId xmlns:a16="http://schemas.microsoft.com/office/drawing/2014/main" id="{548C634B-7317-9740-99EC-3C500875D5CE}"/>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2" name="グループ化 141">
                  <a:extLst>
                    <a:ext uri="{FF2B5EF4-FFF2-40B4-BE49-F238E27FC236}">
                      <a16:creationId xmlns:a16="http://schemas.microsoft.com/office/drawing/2014/main" id="{459E4055-E6B5-D448-8804-7C2553C52949}"/>
                    </a:ext>
                  </a:extLst>
                </p:cNvPr>
                <p:cNvGrpSpPr/>
                <p:nvPr/>
              </p:nvGrpSpPr>
              <p:grpSpPr>
                <a:xfrm rot="7200000">
                  <a:off x="5509263" y="4274820"/>
                  <a:ext cx="232756" cy="336665"/>
                  <a:chOff x="5548745" y="1126375"/>
                  <a:chExt cx="232756" cy="336665"/>
                </a:xfrm>
              </p:grpSpPr>
              <p:sp>
                <p:nvSpPr>
                  <p:cNvPr id="164" name="正方形/長方形 163">
                    <a:extLst>
                      <a:ext uri="{FF2B5EF4-FFF2-40B4-BE49-F238E27FC236}">
                        <a16:creationId xmlns:a16="http://schemas.microsoft.com/office/drawing/2014/main" id="{376AF2A7-54AE-5840-869C-63427E42AD70}"/>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65" name="楕円 16">
                    <a:extLst>
                      <a:ext uri="{FF2B5EF4-FFF2-40B4-BE49-F238E27FC236}">
                        <a16:creationId xmlns:a16="http://schemas.microsoft.com/office/drawing/2014/main" id="{4F1467E9-35BA-4844-A4BB-B33F0BA741A8}"/>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3" name="グループ化 142">
                  <a:extLst>
                    <a:ext uri="{FF2B5EF4-FFF2-40B4-BE49-F238E27FC236}">
                      <a16:creationId xmlns:a16="http://schemas.microsoft.com/office/drawing/2014/main" id="{2C1EBDA4-32AD-6541-9871-F70F81A5F717}"/>
                    </a:ext>
                  </a:extLst>
                </p:cNvPr>
                <p:cNvGrpSpPr/>
                <p:nvPr/>
              </p:nvGrpSpPr>
              <p:grpSpPr>
                <a:xfrm rot="14400000" flipH="1">
                  <a:off x="3565502" y="4307031"/>
                  <a:ext cx="232756" cy="336665"/>
                  <a:chOff x="5548745" y="1126375"/>
                  <a:chExt cx="232756" cy="336665"/>
                </a:xfrm>
              </p:grpSpPr>
              <p:sp>
                <p:nvSpPr>
                  <p:cNvPr id="162" name="正方形/長方形 161">
                    <a:extLst>
                      <a:ext uri="{FF2B5EF4-FFF2-40B4-BE49-F238E27FC236}">
                        <a16:creationId xmlns:a16="http://schemas.microsoft.com/office/drawing/2014/main" id="{69747C50-1700-E44D-A04F-EFEF2DB43E8A}"/>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63" name="楕円 19">
                    <a:extLst>
                      <a:ext uri="{FF2B5EF4-FFF2-40B4-BE49-F238E27FC236}">
                        <a16:creationId xmlns:a16="http://schemas.microsoft.com/office/drawing/2014/main" id="{D8A31AE9-C94C-AC40-8171-8EFB39158391}"/>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4" name="グループ化 143">
                  <a:extLst>
                    <a:ext uri="{FF2B5EF4-FFF2-40B4-BE49-F238E27FC236}">
                      <a16:creationId xmlns:a16="http://schemas.microsoft.com/office/drawing/2014/main" id="{54AB5D67-A48E-8A4F-BBC2-267334F8BF0C}"/>
                    </a:ext>
                  </a:extLst>
                </p:cNvPr>
                <p:cNvGrpSpPr/>
                <p:nvPr/>
              </p:nvGrpSpPr>
              <p:grpSpPr>
                <a:xfrm rot="12600000" flipH="1">
                  <a:off x="3970932" y="4712516"/>
                  <a:ext cx="232756" cy="336665"/>
                  <a:chOff x="5548745" y="1126375"/>
                  <a:chExt cx="232756" cy="336665"/>
                </a:xfrm>
              </p:grpSpPr>
              <p:sp>
                <p:nvSpPr>
                  <p:cNvPr id="160" name="正方形/長方形 159">
                    <a:extLst>
                      <a:ext uri="{FF2B5EF4-FFF2-40B4-BE49-F238E27FC236}">
                        <a16:creationId xmlns:a16="http://schemas.microsoft.com/office/drawing/2014/main" id="{D4A68725-9727-6447-8063-DCEC15395C15}"/>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61" name="楕円 22">
                    <a:extLst>
                      <a:ext uri="{FF2B5EF4-FFF2-40B4-BE49-F238E27FC236}">
                        <a16:creationId xmlns:a16="http://schemas.microsoft.com/office/drawing/2014/main" id="{B0B86FF8-853F-BD4E-988E-E32D42EDE428}"/>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5" name="グループ化 144">
                  <a:extLst>
                    <a:ext uri="{FF2B5EF4-FFF2-40B4-BE49-F238E27FC236}">
                      <a16:creationId xmlns:a16="http://schemas.microsoft.com/office/drawing/2014/main" id="{97EE23FF-A4BA-2944-A5F9-3E417315DAD5}"/>
                    </a:ext>
                  </a:extLst>
                </p:cNvPr>
                <p:cNvGrpSpPr/>
                <p:nvPr/>
              </p:nvGrpSpPr>
              <p:grpSpPr>
                <a:xfrm rot="9000000" flipH="1" flipV="1">
                  <a:off x="3970932" y="2856221"/>
                  <a:ext cx="232756" cy="336665"/>
                  <a:chOff x="5548745" y="1126375"/>
                  <a:chExt cx="232756" cy="336665"/>
                </a:xfrm>
              </p:grpSpPr>
              <p:sp>
                <p:nvSpPr>
                  <p:cNvPr id="158" name="正方形/長方形 157">
                    <a:extLst>
                      <a:ext uri="{FF2B5EF4-FFF2-40B4-BE49-F238E27FC236}">
                        <a16:creationId xmlns:a16="http://schemas.microsoft.com/office/drawing/2014/main" id="{7694EE61-BCF4-1340-B19D-D232403F1B9D}"/>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59" name="楕円 25">
                    <a:extLst>
                      <a:ext uri="{FF2B5EF4-FFF2-40B4-BE49-F238E27FC236}">
                        <a16:creationId xmlns:a16="http://schemas.microsoft.com/office/drawing/2014/main" id="{07A7877B-C586-3945-8E60-CC4D200408D4}"/>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6" name="グループ化 145">
                  <a:extLst>
                    <a:ext uri="{FF2B5EF4-FFF2-40B4-BE49-F238E27FC236}">
                      <a16:creationId xmlns:a16="http://schemas.microsoft.com/office/drawing/2014/main" id="{805FCF18-4476-674F-B134-DA877D7C4903}"/>
                    </a:ext>
                  </a:extLst>
                </p:cNvPr>
                <p:cNvGrpSpPr/>
                <p:nvPr/>
              </p:nvGrpSpPr>
              <p:grpSpPr>
                <a:xfrm rot="7200000" flipH="1" flipV="1">
                  <a:off x="3565503" y="3293918"/>
                  <a:ext cx="232756" cy="336665"/>
                  <a:chOff x="5548745" y="1126375"/>
                  <a:chExt cx="232756" cy="336665"/>
                </a:xfrm>
              </p:grpSpPr>
              <p:sp>
                <p:nvSpPr>
                  <p:cNvPr id="156" name="正方形/長方形 155">
                    <a:extLst>
                      <a:ext uri="{FF2B5EF4-FFF2-40B4-BE49-F238E27FC236}">
                        <a16:creationId xmlns:a16="http://schemas.microsoft.com/office/drawing/2014/main" id="{2982EDB5-D8DF-3142-834D-E3B75981068B}"/>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57" name="楕円 28">
                    <a:extLst>
                      <a:ext uri="{FF2B5EF4-FFF2-40B4-BE49-F238E27FC236}">
                        <a16:creationId xmlns:a16="http://schemas.microsoft.com/office/drawing/2014/main" id="{E9484133-8BCA-7A43-A137-6A46CCA82502}"/>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7" name="グループ化 146">
                  <a:extLst>
                    <a:ext uri="{FF2B5EF4-FFF2-40B4-BE49-F238E27FC236}">
                      <a16:creationId xmlns:a16="http://schemas.microsoft.com/office/drawing/2014/main" id="{CCB620B5-A243-0940-997E-A97382F8DD2C}"/>
                    </a:ext>
                  </a:extLst>
                </p:cNvPr>
                <p:cNvGrpSpPr/>
                <p:nvPr/>
              </p:nvGrpSpPr>
              <p:grpSpPr>
                <a:xfrm rot="12600000" flipH="1" flipV="1">
                  <a:off x="5090169" y="2851538"/>
                  <a:ext cx="232756" cy="336665"/>
                  <a:chOff x="5548745" y="1126375"/>
                  <a:chExt cx="232756" cy="336665"/>
                </a:xfrm>
              </p:grpSpPr>
              <p:sp>
                <p:nvSpPr>
                  <p:cNvPr id="154" name="正方形/長方形 153">
                    <a:extLst>
                      <a:ext uri="{FF2B5EF4-FFF2-40B4-BE49-F238E27FC236}">
                        <a16:creationId xmlns:a16="http://schemas.microsoft.com/office/drawing/2014/main" id="{C510E4A6-A32B-D04F-BA93-FD5F16A4F693}"/>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55" name="楕円 31">
                    <a:extLst>
                      <a:ext uri="{FF2B5EF4-FFF2-40B4-BE49-F238E27FC236}">
                        <a16:creationId xmlns:a16="http://schemas.microsoft.com/office/drawing/2014/main" id="{B8D4CEE6-850D-704F-97E7-C2867D4A77AD}"/>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8" name="グループ化 147">
                  <a:extLst>
                    <a:ext uri="{FF2B5EF4-FFF2-40B4-BE49-F238E27FC236}">
                      <a16:creationId xmlns:a16="http://schemas.microsoft.com/office/drawing/2014/main" id="{9524E57C-91D6-EF4A-8344-EB8D571EC942}"/>
                    </a:ext>
                  </a:extLst>
                </p:cNvPr>
                <p:cNvGrpSpPr/>
                <p:nvPr/>
              </p:nvGrpSpPr>
              <p:grpSpPr>
                <a:xfrm rot="19800000" flipH="1" flipV="1">
                  <a:off x="5073800" y="4741303"/>
                  <a:ext cx="232756" cy="336665"/>
                  <a:chOff x="5548745" y="1126375"/>
                  <a:chExt cx="232756" cy="336665"/>
                </a:xfrm>
              </p:grpSpPr>
              <p:sp>
                <p:nvSpPr>
                  <p:cNvPr id="152" name="正方形/長方形 151">
                    <a:extLst>
                      <a:ext uri="{FF2B5EF4-FFF2-40B4-BE49-F238E27FC236}">
                        <a16:creationId xmlns:a16="http://schemas.microsoft.com/office/drawing/2014/main" id="{4AF1D1FC-282A-E846-BD5A-B520EF260434}"/>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53" name="楕円 34">
                    <a:extLst>
                      <a:ext uri="{FF2B5EF4-FFF2-40B4-BE49-F238E27FC236}">
                        <a16:creationId xmlns:a16="http://schemas.microsoft.com/office/drawing/2014/main" id="{6C55E300-6D9E-CE45-B01A-9B64CC2326E3}"/>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49" name="グループ化 148">
                  <a:extLst>
                    <a:ext uri="{FF2B5EF4-FFF2-40B4-BE49-F238E27FC236}">
                      <a16:creationId xmlns:a16="http://schemas.microsoft.com/office/drawing/2014/main" id="{02E17BF6-640A-0B48-803B-89283881D1F0}"/>
                    </a:ext>
                  </a:extLst>
                </p:cNvPr>
                <p:cNvGrpSpPr/>
                <p:nvPr/>
              </p:nvGrpSpPr>
              <p:grpSpPr>
                <a:xfrm rot="14301766" flipH="1" flipV="1">
                  <a:off x="5479482" y="3257923"/>
                  <a:ext cx="232756" cy="336665"/>
                  <a:chOff x="5548745" y="1126375"/>
                  <a:chExt cx="232756" cy="336665"/>
                </a:xfrm>
              </p:grpSpPr>
              <p:sp>
                <p:nvSpPr>
                  <p:cNvPr id="150" name="正方形/長方形 149">
                    <a:extLst>
                      <a:ext uri="{FF2B5EF4-FFF2-40B4-BE49-F238E27FC236}">
                        <a16:creationId xmlns:a16="http://schemas.microsoft.com/office/drawing/2014/main" id="{6C1969D2-89FF-B842-A91E-FBB3314101E9}"/>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51" name="楕円 37">
                    <a:extLst>
                      <a:ext uri="{FF2B5EF4-FFF2-40B4-BE49-F238E27FC236}">
                        <a16:creationId xmlns:a16="http://schemas.microsoft.com/office/drawing/2014/main" id="{5294B2CA-B6C4-D04D-A281-78613647BF46}"/>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pic>
            <p:nvPicPr>
              <p:cNvPr id="136" name="グラフィックス 135" descr="DNA">
                <a:extLst>
                  <a:ext uri="{FF2B5EF4-FFF2-40B4-BE49-F238E27FC236}">
                    <a16:creationId xmlns:a16="http://schemas.microsoft.com/office/drawing/2014/main" id="{8D3C1F3E-E7EC-1349-90A4-AE7D10EE5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133" y="1853219"/>
                <a:ext cx="323848" cy="323848"/>
              </a:xfrm>
              <a:prstGeom prst="rect">
                <a:avLst/>
              </a:prstGeom>
            </p:spPr>
          </p:pic>
        </p:grpSp>
        <p:grpSp>
          <p:nvGrpSpPr>
            <p:cNvPr id="174" name="グループ化 173">
              <a:extLst>
                <a:ext uri="{FF2B5EF4-FFF2-40B4-BE49-F238E27FC236}">
                  <a16:creationId xmlns:a16="http://schemas.microsoft.com/office/drawing/2014/main" id="{2E5267CA-ADEB-7744-B8B7-1C60128CBAEB}"/>
                </a:ext>
              </a:extLst>
            </p:cNvPr>
            <p:cNvGrpSpPr/>
            <p:nvPr/>
          </p:nvGrpSpPr>
          <p:grpSpPr>
            <a:xfrm>
              <a:off x="2239350" y="1939965"/>
              <a:ext cx="358796" cy="360167"/>
              <a:chOff x="7670050" y="1630447"/>
              <a:chExt cx="717590" cy="720331"/>
            </a:xfrm>
          </p:grpSpPr>
          <p:grpSp>
            <p:nvGrpSpPr>
              <p:cNvPr id="175" name="グループ化 174">
                <a:extLst>
                  <a:ext uri="{FF2B5EF4-FFF2-40B4-BE49-F238E27FC236}">
                    <a16:creationId xmlns:a16="http://schemas.microsoft.com/office/drawing/2014/main" id="{A303BDA8-42C9-BB46-8CB9-14037743622C}"/>
                  </a:ext>
                </a:extLst>
              </p:cNvPr>
              <p:cNvGrpSpPr/>
              <p:nvPr/>
            </p:nvGrpSpPr>
            <p:grpSpPr>
              <a:xfrm flipH="1">
                <a:off x="7670050" y="1630447"/>
                <a:ext cx="717590" cy="720331"/>
                <a:chOff x="3387437" y="2697480"/>
                <a:chExt cx="2510444" cy="2520034"/>
              </a:xfrm>
            </p:grpSpPr>
            <p:sp>
              <p:nvSpPr>
                <p:cNvPr id="177" name="楕円 1">
                  <a:extLst>
                    <a:ext uri="{FF2B5EF4-FFF2-40B4-BE49-F238E27FC236}">
                      <a16:creationId xmlns:a16="http://schemas.microsoft.com/office/drawing/2014/main" id="{E0262459-B0C0-304F-BCB5-C16D36785AE4}"/>
                    </a:ext>
                  </a:extLst>
                </p:cNvPr>
                <p:cNvSpPr/>
                <p:nvPr/>
              </p:nvSpPr>
              <p:spPr>
                <a:xfrm>
                  <a:off x="3724102" y="3034145"/>
                  <a:ext cx="1837113" cy="1837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nvGrpSpPr>
                <p:cNvPr id="178" name="グループ化 177">
                  <a:extLst>
                    <a:ext uri="{FF2B5EF4-FFF2-40B4-BE49-F238E27FC236}">
                      <a16:creationId xmlns:a16="http://schemas.microsoft.com/office/drawing/2014/main" id="{E831EA69-45C4-FC46-AC81-1AEB0665BB14}"/>
                    </a:ext>
                  </a:extLst>
                </p:cNvPr>
                <p:cNvGrpSpPr/>
                <p:nvPr/>
              </p:nvGrpSpPr>
              <p:grpSpPr>
                <a:xfrm>
                  <a:off x="4526280" y="2697480"/>
                  <a:ext cx="232756" cy="336665"/>
                  <a:chOff x="5548745" y="1126375"/>
                  <a:chExt cx="232756" cy="336665"/>
                </a:xfrm>
              </p:grpSpPr>
              <p:sp>
                <p:nvSpPr>
                  <p:cNvPr id="212" name="正方形/長方形 211">
                    <a:extLst>
                      <a:ext uri="{FF2B5EF4-FFF2-40B4-BE49-F238E27FC236}">
                        <a16:creationId xmlns:a16="http://schemas.microsoft.com/office/drawing/2014/main" id="{0E5ED8DE-37E9-DD40-B149-D47AB3D7DC1F}"/>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13" name="楕円 3">
                    <a:extLst>
                      <a:ext uri="{FF2B5EF4-FFF2-40B4-BE49-F238E27FC236}">
                        <a16:creationId xmlns:a16="http://schemas.microsoft.com/office/drawing/2014/main" id="{A1A29582-57AA-0A45-9106-7971EB279BA7}"/>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79" name="グループ化 178">
                  <a:extLst>
                    <a:ext uri="{FF2B5EF4-FFF2-40B4-BE49-F238E27FC236}">
                      <a16:creationId xmlns:a16="http://schemas.microsoft.com/office/drawing/2014/main" id="{CBB2A798-F9E4-AE4A-A985-8B5D7992F02E}"/>
                    </a:ext>
                  </a:extLst>
                </p:cNvPr>
                <p:cNvGrpSpPr/>
                <p:nvPr/>
              </p:nvGrpSpPr>
              <p:grpSpPr>
                <a:xfrm rot="10800000">
                  <a:off x="4526280" y="4880849"/>
                  <a:ext cx="232756" cy="336665"/>
                  <a:chOff x="5548745" y="1126375"/>
                  <a:chExt cx="232756" cy="336665"/>
                </a:xfrm>
              </p:grpSpPr>
              <p:sp>
                <p:nvSpPr>
                  <p:cNvPr id="210" name="正方形/長方形 209">
                    <a:extLst>
                      <a:ext uri="{FF2B5EF4-FFF2-40B4-BE49-F238E27FC236}">
                        <a16:creationId xmlns:a16="http://schemas.microsoft.com/office/drawing/2014/main" id="{4F4AB6FD-3ECC-F84B-BDF7-FA995650306C}"/>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11" name="楕円 7">
                    <a:extLst>
                      <a:ext uri="{FF2B5EF4-FFF2-40B4-BE49-F238E27FC236}">
                        <a16:creationId xmlns:a16="http://schemas.microsoft.com/office/drawing/2014/main" id="{BA4DD37D-B9BA-7D41-AF61-C179A71057B7}"/>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0" name="グループ化 179">
                  <a:extLst>
                    <a:ext uri="{FF2B5EF4-FFF2-40B4-BE49-F238E27FC236}">
                      <a16:creationId xmlns:a16="http://schemas.microsoft.com/office/drawing/2014/main" id="{387FAA8B-7B84-AA4E-B28F-609D7978A738}"/>
                    </a:ext>
                  </a:extLst>
                </p:cNvPr>
                <p:cNvGrpSpPr/>
                <p:nvPr/>
              </p:nvGrpSpPr>
              <p:grpSpPr>
                <a:xfrm rot="16200000">
                  <a:off x="3439392" y="3784368"/>
                  <a:ext cx="232756" cy="336665"/>
                  <a:chOff x="5548745" y="1126375"/>
                  <a:chExt cx="232756" cy="336665"/>
                </a:xfrm>
              </p:grpSpPr>
              <p:sp>
                <p:nvSpPr>
                  <p:cNvPr id="208" name="正方形/長方形 207">
                    <a:extLst>
                      <a:ext uri="{FF2B5EF4-FFF2-40B4-BE49-F238E27FC236}">
                        <a16:creationId xmlns:a16="http://schemas.microsoft.com/office/drawing/2014/main" id="{3F567223-EFD4-EA4E-B05F-6CEAA573A57B}"/>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09" name="楕円 10">
                    <a:extLst>
                      <a:ext uri="{FF2B5EF4-FFF2-40B4-BE49-F238E27FC236}">
                        <a16:creationId xmlns:a16="http://schemas.microsoft.com/office/drawing/2014/main" id="{1C78C45D-F5D7-C749-BB67-5FB10B86CABF}"/>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1" name="グループ化 180">
                  <a:extLst>
                    <a:ext uri="{FF2B5EF4-FFF2-40B4-BE49-F238E27FC236}">
                      <a16:creationId xmlns:a16="http://schemas.microsoft.com/office/drawing/2014/main" id="{A0774A3E-F4EA-BA46-8DAA-817FBED07F63}"/>
                    </a:ext>
                  </a:extLst>
                </p:cNvPr>
                <p:cNvGrpSpPr/>
                <p:nvPr/>
              </p:nvGrpSpPr>
              <p:grpSpPr>
                <a:xfrm rot="5400000">
                  <a:off x="5613171" y="3784369"/>
                  <a:ext cx="232756" cy="336665"/>
                  <a:chOff x="5548745" y="1126375"/>
                  <a:chExt cx="232756" cy="336665"/>
                </a:xfrm>
              </p:grpSpPr>
              <p:sp>
                <p:nvSpPr>
                  <p:cNvPr id="206" name="正方形/長方形 205">
                    <a:extLst>
                      <a:ext uri="{FF2B5EF4-FFF2-40B4-BE49-F238E27FC236}">
                        <a16:creationId xmlns:a16="http://schemas.microsoft.com/office/drawing/2014/main" id="{79ECCF05-B681-A54C-AFC1-85538CA90C36}"/>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07" name="楕円 13">
                    <a:extLst>
                      <a:ext uri="{FF2B5EF4-FFF2-40B4-BE49-F238E27FC236}">
                        <a16:creationId xmlns:a16="http://schemas.microsoft.com/office/drawing/2014/main" id="{9982B334-9419-AE4C-8516-6B27A63E0AEF}"/>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2" name="グループ化 181">
                  <a:extLst>
                    <a:ext uri="{FF2B5EF4-FFF2-40B4-BE49-F238E27FC236}">
                      <a16:creationId xmlns:a16="http://schemas.microsoft.com/office/drawing/2014/main" id="{2D2815B1-25AA-3D4C-8B69-B4CB93986C89}"/>
                    </a:ext>
                  </a:extLst>
                </p:cNvPr>
                <p:cNvGrpSpPr/>
                <p:nvPr/>
              </p:nvGrpSpPr>
              <p:grpSpPr>
                <a:xfrm rot="7200000">
                  <a:off x="5509263" y="4274820"/>
                  <a:ext cx="232756" cy="336665"/>
                  <a:chOff x="5548745" y="1126375"/>
                  <a:chExt cx="232756" cy="336665"/>
                </a:xfrm>
              </p:grpSpPr>
              <p:sp>
                <p:nvSpPr>
                  <p:cNvPr id="204" name="正方形/長方形 203">
                    <a:extLst>
                      <a:ext uri="{FF2B5EF4-FFF2-40B4-BE49-F238E27FC236}">
                        <a16:creationId xmlns:a16="http://schemas.microsoft.com/office/drawing/2014/main" id="{CAEE7832-7385-0B4A-812C-202AD0224DCC}"/>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05" name="楕円 16">
                    <a:extLst>
                      <a:ext uri="{FF2B5EF4-FFF2-40B4-BE49-F238E27FC236}">
                        <a16:creationId xmlns:a16="http://schemas.microsoft.com/office/drawing/2014/main" id="{DDA47023-B4CA-1042-87DC-FB0499D85B90}"/>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3" name="グループ化 182">
                  <a:extLst>
                    <a:ext uri="{FF2B5EF4-FFF2-40B4-BE49-F238E27FC236}">
                      <a16:creationId xmlns:a16="http://schemas.microsoft.com/office/drawing/2014/main" id="{FD2088D6-BBB7-6740-8B1E-716ECA841FAB}"/>
                    </a:ext>
                  </a:extLst>
                </p:cNvPr>
                <p:cNvGrpSpPr/>
                <p:nvPr/>
              </p:nvGrpSpPr>
              <p:grpSpPr>
                <a:xfrm rot="14400000" flipH="1">
                  <a:off x="3565502" y="4307031"/>
                  <a:ext cx="232756" cy="336665"/>
                  <a:chOff x="5548745" y="1126375"/>
                  <a:chExt cx="232756" cy="336665"/>
                </a:xfrm>
              </p:grpSpPr>
              <p:sp>
                <p:nvSpPr>
                  <p:cNvPr id="202" name="正方形/長方形 201">
                    <a:extLst>
                      <a:ext uri="{FF2B5EF4-FFF2-40B4-BE49-F238E27FC236}">
                        <a16:creationId xmlns:a16="http://schemas.microsoft.com/office/drawing/2014/main" id="{71B94C20-C0B2-AC41-9A2B-E50785E2ECDF}"/>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03" name="楕円 19">
                    <a:extLst>
                      <a:ext uri="{FF2B5EF4-FFF2-40B4-BE49-F238E27FC236}">
                        <a16:creationId xmlns:a16="http://schemas.microsoft.com/office/drawing/2014/main" id="{134FC420-6A8C-2746-9797-4C38757B5231}"/>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4" name="グループ化 183">
                  <a:extLst>
                    <a:ext uri="{FF2B5EF4-FFF2-40B4-BE49-F238E27FC236}">
                      <a16:creationId xmlns:a16="http://schemas.microsoft.com/office/drawing/2014/main" id="{1213E10D-E19A-CB4D-9AA0-B88F4AEC6953}"/>
                    </a:ext>
                  </a:extLst>
                </p:cNvPr>
                <p:cNvGrpSpPr/>
                <p:nvPr/>
              </p:nvGrpSpPr>
              <p:grpSpPr>
                <a:xfrm rot="12600000" flipH="1">
                  <a:off x="3970932" y="4712516"/>
                  <a:ext cx="232756" cy="336665"/>
                  <a:chOff x="5548745" y="1126375"/>
                  <a:chExt cx="232756" cy="336665"/>
                </a:xfrm>
              </p:grpSpPr>
              <p:sp>
                <p:nvSpPr>
                  <p:cNvPr id="200" name="正方形/長方形 199">
                    <a:extLst>
                      <a:ext uri="{FF2B5EF4-FFF2-40B4-BE49-F238E27FC236}">
                        <a16:creationId xmlns:a16="http://schemas.microsoft.com/office/drawing/2014/main" id="{42424727-DD50-5B43-ACBB-E3B73ADD8225}"/>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01" name="楕円 22">
                    <a:extLst>
                      <a:ext uri="{FF2B5EF4-FFF2-40B4-BE49-F238E27FC236}">
                        <a16:creationId xmlns:a16="http://schemas.microsoft.com/office/drawing/2014/main" id="{E009ECA1-0549-2544-9321-2793CB54F4CD}"/>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5" name="グループ化 184">
                  <a:extLst>
                    <a:ext uri="{FF2B5EF4-FFF2-40B4-BE49-F238E27FC236}">
                      <a16:creationId xmlns:a16="http://schemas.microsoft.com/office/drawing/2014/main" id="{547B9B71-F378-AD4D-94A4-C76125E66603}"/>
                    </a:ext>
                  </a:extLst>
                </p:cNvPr>
                <p:cNvGrpSpPr/>
                <p:nvPr/>
              </p:nvGrpSpPr>
              <p:grpSpPr>
                <a:xfrm rot="9000000" flipH="1" flipV="1">
                  <a:off x="3970932" y="2856221"/>
                  <a:ext cx="232756" cy="336665"/>
                  <a:chOff x="5548745" y="1126375"/>
                  <a:chExt cx="232756" cy="336665"/>
                </a:xfrm>
              </p:grpSpPr>
              <p:sp>
                <p:nvSpPr>
                  <p:cNvPr id="198" name="正方形/長方形 197">
                    <a:extLst>
                      <a:ext uri="{FF2B5EF4-FFF2-40B4-BE49-F238E27FC236}">
                        <a16:creationId xmlns:a16="http://schemas.microsoft.com/office/drawing/2014/main" id="{B2BF0816-CEE9-FA44-BD88-BAE4E435C490}"/>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99" name="楕円 25">
                    <a:extLst>
                      <a:ext uri="{FF2B5EF4-FFF2-40B4-BE49-F238E27FC236}">
                        <a16:creationId xmlns:a16="http://schemas.microsoft.com/office/drawing/2014/main" id="{7613769F-7DC6-3948-86D7-79823FE5A375}"/>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6" name="グループ化 185">
                  <a:extLst>
                    <a:ext uri="{FF2B5EF4-FFF2-40B4-BE49-F238E27FC236}">
                      <a16:creationId xmlns:a16="http://schemas.microsoft.com/office/drawing/2014/main" id="{64F2F550-8AEA-E242-8F82-A6E263795045}"/>
                    </a:ext>
                  </a:extLst>
                </p:cNvPr>
                <p:cNvGrpSpPr/>
                <p:nvPr/>
              </p:nvGrpSpPr>
              <p:grpSpPr>
                <a:xfrm rot="7200000" flipH="1" flipV="1">
                  <a:off x="3565503" y="3293918"/>
                  <a:ext cx="232756" cy="336665"/>
                  <a:chOff x="5548745" y="1126375"/>
                  <a:chExt cx="232756" cy="336665"/>
                </a:xfrm>
              </p:grpSpPr>
              <p:sp>
                <p:nvSpPr>
                  <p:cNvPr id="196" name="正方形/長方形 195">
                    <a:extLst>
                      <a:ext uri="{FF2B5EF4-FFF2-40B4-BE49-F238E27FC236}">
                        <a16:creationId xmlns:a16="http://schemas.microsoft.com/office/drawing/2014/main" id="{21F2B702-2CBC-EE43-8AE2-3576804BFA1C}"/>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97" name="楕円 28">
                    <a:extLst>
                      <a:ext uri="{FF2B5EF4-FFF2-40B4-BE49-F238E27FC236}">
                        <a16:creationId xmlns:a16="http://schemas.microsoft.com/office/drawing/2014/main" id="{5EA19AA7-9B3C-2F48-8B1F-B6584ED3DAF4}"/>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7" name="グループ化 186">
                  <a:extLst>
                    <a:ext uri="{FF2B5EF4-FFF2-40B4-BE49-F238E27FC236}">
                      <a16:creationId xmlns:a16="http://schemas.microsoft.com/office/drawing/2014/main" id="{CA033197-5C1F-B648-B327-E429BF9DC27D}"/>
                    </a:ext>
                  </a:extLst>
                </p:cNvPr>
                <p:cNvGrpSpPr/>
                <p:nvPr/>
              </p:nvGrpSpPr>
              <p:grpSpPr>
                <a:xfrm rot="12600000" flipH="1" flipV="1">
                  <a:off x="5090169" y="2851538"/>
                  <a:ext cx="232756" cy="336665"/>
                  <a:chOff x="5548745" y="1126375"/>
                  <a:chExt cx="232756" cy="336665"/>
                </a:xfrm>
              </p:grpSpPr>
              <p:sp>
                <p:nvSpPr>
                  <p:cNvPr id="194" name="正方形/長方形 193">
                    <a:extLst>
                      <a:ext uri="{FF2B5EF4-FFF2-40B4-BE49-F238E27FC236}">
                        <a16:creationId xmlns:a16="http://schemas.microsoft.com/office/drawing/2014/main" id="{5BB2158E-B636-444E-917F-719B15996AF6}"/>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95" name="楕円 31">
                    <a:extLst>
                      <a:ext uri="{FF2B5EF4-FFF2-40B4-BE49-F238E27FC236}">
                        <a16:creationId xmlns:a16="http://schemas.microsoft.com/office/drawing/2014/main" id="{4F7013B2-CF26-BC4A-A724-0307563AB3BF}"/>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8" name="グループ化 187">
                  <a:extLst>
                    <a:ext uri="{FF2B5EF4-FFF2-40B4-BE49-F238E27FC236}">
                      <a16:creationId xmlns:a16="http://schemas.microsoft.com/office/drawing/2014/main" id="{26C32DE8-44E9-3B4F-89FD-59CC3EF597AF}"/>
                    </a:ext>
                  </a:extLst>
                </p:cNvPr>
                <p:cNvGrpSpPr/>
                <p:nvPr/>
              </p:nvGrpSpPr>
              <p:grpSpPr>
                <a:xfrm rot="19800000" flipH="1" flipV="1">
                  <a:off x="5073800" y="4741303"/>
                  <a:ext cx="232756" cy="336665"/>
                  <a:chOff x="5548745" y="1126375"/>
                  <a:chExt cx="232756" cy="336665"/>
                </a:xfrm>
              </p:grpSpPr>
              <p:sp>
                <p:nvSpPr>
                  <p:cNvPr id="192" name="正方形/長方形 191">
                    <a:extLst>
                      <a:ext uri="{FF2B5EF4-FFF2-40B4-BE49-F238E27FC236}">
                        <a16:creationId xmlns:a16="http://schemas.microsoft.com/office/drawing/2014/main" id="{BAF9B7C6-460B-5548-9E6C-10E2CBE1F738}"/>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93" name="楕円 34">
                    <a:extLst>
                      <a:ext uri="{FF2B5EF4-FFF2-40B4-BE49-F238E27FC236}">
                        <a16:creationId xmlns:a16="http://schemas.microsoft.com/office/drawing/2014/main" id="{0A431A55-0D7A-A34A-A13F-086F027CD4EA}"/>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189" name="グループ化 188">
                  <a:extLst>
                    <a:ext uri="{FF2B5EF4-FFF2-40B4-BE49-F238E27FC236}">
                      <a16:creationId xmlns:a16="http://schemas.microsoft.com/office/drawing/2014/main" id="{6C78D5F3-B154-5A41-A9AA-1CE22CA2E2AE}"/>
                    </a:ext>
                  </a:extLst>
                </p:cNvPr>
                <p:cNvGrpSpPr/>
                <p:nvPr/>
              </p:nvGrpSpPr>
              <p:grpSpPr>
                <a:xfrm rot="14301766" flipH="1" flipV="1">
                  <a:off x="5479482" y="3257923"/>
                  <a:ext cx="232756" cy="336665"/>
                  <a:chOff x="5548745" y="1126375"/>
                  <a:chExt cx="232756" cy="336665"/>
                </a:xfrm>
              </p:grpSpPr>
              <p:sp>
                <p:nvSpPr>
                  <p:cNvPr id="190" name="正方形/長方形 189">
                    <a:extLst>
                      <a:ext uri="{FF2B5EF4-FFF2-40B4-BE49-F238E27FC236}">
                        <a16:creationId xmlns:a16="http://schemas.microsoft.com/office/drawing/2014/main" id="{40D41B59-9B55-F846-9243-AA229239387F}"/>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191" name="楕円 37">
                    <a:extLst>
                      <a:ext uri="{FF2B5EF4-FFF2-40B4-BE49-F238E27FC236}">
                        <a16:creationId xmlns:a16="http://schemas.microsoft.com/office/drawing/2014/main" id="{D8C6958F-F2B3-DA4E-80A0-8F95D9DDD23C}"/>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pic>
            <p:nvPicPr>
              <p:cNvPr id="176" name="グラフィックス 175" descr="DNA">
                <a:extLst>
                  <a:ext uri="{FF2B5EF4-FFF2-40B4-BE49-F238E27FC236}">
                    <a16:creationId xmlns:a16="http://schemas.microsoft.com/office/drawing/2014/main" id="{FCACA5C0-724B-184F-A242-CABC57A9B9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133" y="1853219"/>
                <a:ext cx="323848" cy="323848"/>
              </a:xfrm>
              <a:prstGeom prst="rect">
                <a:avLst/>
              </a:prstGeom>
            </p:spPr>
          </p:pic>
        </p:grpSp>
        <p:grpSp>
          <p:nvGrpSpPr>
            <p:cNvPr id="214" name="グループ化 213">
              <a:extLst>
                <a:ext uri="{FF2B5EF4-FFF2-40B4-BE49-F238E27FC236}">
                  <a16:creationId xmlns:a16="http://schemas.microsoft.com/office/drawing/2014/main" id="{26F7AA5C-F2E6-CD48-865F-2A9139302623}"/>
                </a:ext>
              </a:extLst>
            </p:cNvPr>
            <p:cNvGrpSpPr/>
            <p:nvPr/>
          </p:nvGrpSpPr>
          <p:grpSpPr>
            <a:xfrm>
              <a:off x="2372931" y="2320286"/>
              <a:ext cx="358796" cy="360167"/>
              <a:chOff x="7670050" y="1630447"/>
              <a:chExt cx="717590" cy="720331"/>
            </a:xfrm>
          </p:grpSpPr>
          <p:grpSp>
            <p:nvGrpSpPr>
              <p:cNvPr id="215" name="グループ化 214">
                <a:extLst>
                  <a:ext uri="{FF2B5EF4-FFF2-40B4-BE49-F238E27FC236}">
                    <a16:creationId xmlns:a16="http://schemas.microsoft.com/office/drawing/2014/main" id="{55859C82-1282-284F-A706-05F53D823332}"/>
                  </a:ext>
                </a:extLst>
              </p:cNvPr>
              <p:cNvGrpSpPr/>
              <p:nvPr/>
            </p:nvGrpSpPr>
            <p:grpSpPr>
              <a:xfrm flipH="1">
                <a:off x="7670050" y="1630447"/>
                <a:ext cx="717590" cy="720331"/>
                <a:chOff x="3387437" y="2697480"/>
                <a:chExt cx="2510444" cy="2520034"/>
              </a:xfrm>
            </p:grpSpPr>
            <p:sp>
              <p:nvSpPr>
                <p:cNvPr id="217" name="楕円 1">
                  <a:extLst>
                    <a:ext uri="{FF2B5EF4-FFF2-40B4-BE49-F238E27FC236}">
                      <a16:creationId xmlns:a16="http://schemas.microsoft.com/office/drawing/2014/main" id="{66EE7940-846C-0E4D-946D-BE133652B95F}"/>
                    </a:ext>
                  </a:extLst>
                </p:cNvPr>
                <p:cNvSpPr/>
                <p:nvPr/>
              </p:nvSpPr>
              <p:spPr>
                <a:xfrm>
                  <a:off x="3724102" y="3034145"/>
                  <a:ext cx="1837113" cy="1837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nvGrpSpPr>
                <p:cNvPr id="218" name="グループ化 217">
                  <a:extLst>
                    <a:ext uri="{FF2B5EF4-FFF2-40B4-BE49-F238E27FC236}">
                      <a16:creationId xmlns:a16="http://schemas.microsoft.com/office/drawing/2014/main" id="{29D5E7C9-DC2D-A04F-92D5-2BF4D3B58B38}"/>
                    </a:ext>
                  </a:extLst>
                </p:cNvPr>
                <p:cNvGrpSpPr/>
                <p:nvPr/>
              </p:nvGrpSpPr>
              <p:grpSpPr>
                <a:xfrm>
                  <a:off x="4526280" y="2697480"/>
                  <a:ext cx="232756" cy="336665"/>
                  <a:chOff x="5548745" y="1126375"/>
                  <a:chExt cx="232756" cy="336665"/>
                </a:xfrm>
              </p:grpSpPr>
              <p:sp>
                <p:nvSpPr>
                  <p:cNvPr id="252" name="正方形/長方形 251">
                    <a:extLst>
                      <a:ext uri="{FF2B5EF4-FFF2-40B4-BE49-F238E27FC236}">
                        <a16:creationId xmlns:a16="http://schemas.microsoft.com/office/drawing/2014/main" id="{C7CAF2E9-DE99-C94A-B3E5-F04E6CD232DF}"/>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53" name="楕円 3">
                    <a:extLst>
                      <a:ext uri="{FF2B5EF4-FFF2-40B4-BE49-F238E27FC236}">
                        <a16:creationId xmlns:a16="http://schemas.microsoft.com/office/drawing/2014/main" id="{A667644F-1EDF-EA47-8C34-1FCE62D29A58}"/>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19" name="グループ化 218">
                  <a:extLst>
                    <a:ext uri="{FF2B5EF4-FFF2-40B4-BE49-F238E27FC236}">
                      <a16:creationId xmlns:a16="http://schemas.microsoft.com/office/drawing/2014/main" id="{2C28C439-707E-9044-8B79-470BE222FCB7}"/>
                    </a:ext>
                  </a:extLst>
                </p:cNvPr>
                <p:cNvGrpSpPr/>
                <p:nvPr/>
              </p:nvGrpSpPr>
              <p:grpSpPr>
                <a:xfrm rot="10800000">
                  <a:off x="4526280" y="4880849"/>
                  <a:ext cx="232756" cy="336665"/>
                  <a:chOff x="5548745" y="1126375"/>
                  <a:chExt cx="232756" cy="336665"/>
                </a:xfrm>
              </p:grpSpPr>
              <p:sp>
                <p:nvSpPr>
                  <p:cNvPr id="250" name="正方形/長方形 249">
                    <a:extLst>
                      <a:ext uri="{FF2B5EF4-FFF2-40B4-BE49-F238E27FC236}">
                        <a16:creationId xmlns:a16="http://schemas.microsoft.com/office/drawing/2014/main" id="{14A4F9D2-6403-6042-8FB4-3F075005D4A5}"/>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51" name="楕円 7">
                    <a:extLst>
                      <a:ext uri="{FF2B5EF4-FFF2-40B4-BE49-F238E27FC236}">
                        <a16:creationId xmlns:a16="http://schemas.microsoft.com/office/drawing/2014/main" id="{E0CAA9AA-3496-8145-AD44-3B98980D4396}"/>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0" name="グループ化 219">
                  <a:extLst>
                    <a:ext uri="{FF2B5EF4-FFF2-40B4-BE49-F238E27FC236}">
                      <a16:creationId xmlns:a16="http://schemas.microsoft.com/office/drawing/2014/main" id="{2C486BDE-CABE-F64C-9A2A-3459103A27D7}"/>
                    </a:ext>
                  </a:extLst>
                </p:cNvPr>
                <p:cNvGrpSpPr/>
                <p:nvPr/>
              </p:nvGrpSpPr>
              <p:grpSpPr>
                <a:xfrm rot="16200000">
                  <a:off x="3439392" y="3784368"/>
                  <a:ext cx="232756" cy="336665"/>
                  <a:chOff x="5548745" y="1126375"/>
                  <a:chExt cx="232756" cy="336665"/>
                </a:xfrm>
              </p:grpSpPr>
              <p:sp>
                <p:nvSpPr>
                  <p:cNvPr id="248" name="正方形/長方形 247">
                    <a:extLst>
                      <a:ext uri="{FF2B5EF4-FFF2-40B4-BE49-F238E27FC236}">
                        <a16:creationId xmlns:a16="http://schemas.microsoft.com/office/drawing/2014/main" id="{8A96A65B-400E-8644-B68E-F930A17B72D9}"/>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49" name="楕円 10">
                    <a:extLst>
                      <a:ext uri="{FF2B5EF4-FFF2-40B4-BE49-F238E27FC236}">
                        <a16:creationId xmlns:a16="http://schemas.microsoft.com/office/drawing/2014/main" id="{983A4966-6775-C942-BF83-28C72F4FCB87}"/>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1" name="グループ化 220">
                  <a:extLst>
                    <a:ext uri="{FF2B5EF4-FFF2-40B4-BE49-F238E27FC236}">
                      <a16:creationId xmlns:a16="http://schemas.microsoft.com/office/drawing/2014/main" id="{92F7DC89-A133-8C43-9320-724B2C39A589}"/>
                    </a:ext>
                  </a:extLst>
                </p:cNvPr>
                <p:cNvGrpSpPr/>
                <p:nvPr/>
              </p:nvGrpSpPr>
              <p:grpSpPr>
                <a:xfrm rot="5400000">
                  <a:off x="5613171" y="3784369"/>
                  <a:ext cx="232756" cy="336665"/>
                  <a:chOff x="5548745" y="1126375"/>
                  <a:chExt cx="232756" cy="336665"/>
                </a:xfrm>
              </p:grpSpPr>
              <p:sp>
                <p:nvSpPr>
                  <p:cNvPr id="246" name="正方形/長方形 245">
                    <a:extLst>
                      <a:ext uri="{FF2B5EF4-FFF2-40B4-BE49-F238E27FC236}">
                        <a16:creationId xmlns:a16="http://schemas.microsoft.com/office/drawing/2014/main" id="{572FDBFA-2FCF-484B-8442-DEEFB2545658}"/>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47" name="楕円 13">
                    <a:extLst>
                      <a:ext uri="{FF2B5EF4-FFF2-40B4-BE49-F238E27FC236}">
                        <a16:creationId xmlns:a16="http://schemas.microsoft.com/office/drawing/2014/main" id="{4ACCA596-68D8-A745-89C0-B524FE4CC1FB}"/>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2" name="グループ化 221">
                  <a:extLst>
                    <a:ext uri="{FF2B5EF4-FFF2-40B4-BE49-F238E27FC236}">
                      <a16:creationId xmlns:a16="http://schemas.microsoft.com/office/drawing/2014/main" id="{CF04E745-CC99-9243-AB2E-71EC0E209FEF}"/>
                    </a:ext>
                  </a:extLst>
                </p:cNvPr>
                <p:cNvGrpSpPr/>
                <p:nvPr/>
              </p:nvGrpSpPr>
              <p:grpSpPr>
                <a:xfrm rot="7200000">
                  <a:off x="5509263" y="4274820"/>
                  <a:ext cx="232756" cy="336665"/>
                  <a:chOff x="5548745" y="1126375"/>
                  <a:chExt cx="232756" cy="336665"/>
                </a:xfrm>
              </p:grpSpPr>
              <p:sp>
                <p:nvSpPr>
                  <p:cNvPr id="244" name="正方形/長方形 243">
                    <a:extLst>
                      <a:ext uri="{FF2B5EF4-FFF2-40B4-BE49-F238E27FC236}">
                        <a16:creationId xmlns:a16="http://schemas.microsoft.com/office/drawing/2014/main" id="{E83AB32D-41CB-8543-8677-EF36CD2F51A1}"/>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45" name="楕円 16">
                    <a:extLst>
                      <a:ext uri="{FF2B5EF4-FFF2-40B4-BE49-F238E27FC236}">
                        <a16:creationId xmlns:a16="http://schemas.microsoft.com/office/drawing/2014/main" id="{351CD049-703C-1A4C-BCE6-376524056724}"/>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3" name="グループ化 222">
                  <a:extLst>
                    <a:ext uri="{FF2B5EF4-FFF2-40B4-BE49-F238E27FC236}">
                      <a16:creationId xmlns:a16="http://schemas.microsoft.com/office/drawing/2014/main" id="{FD7B7E1E-73F9-5E4C-B270-E4822F4EF5CE}"/>
                    </a:ext>
                  </a:extLst>
                </p:cNvPr>
                <p:cNvGrpSpPr/>
                <p:nvPr/>
              </p:nvGrpSpPr>
              <p:grpSpPr>
                <a:xfrm rot="14400000" flipH="1">
                  <a:off x="3565502" y="4307031"/>
                  <a:ext cx="232756" cy="336665"/>
                  <a:chOff x="5548745" y="1126375"/>
                  <a:chExt cx="232756" cy="336665"/>
                </a:xfrm>
              </p:grpSpPr>
              <p:sp>
                <p:nvSpPr>
                  <p:cNvPr id="242" name="正方形/長方形 241">
                    <a:extLst>
                      <a:ext uri="{FF2B5EF4-FFF2-40B4-BE49-F238E27FC236}">
                        <a16:creationId xmlns:a16="http://schemas.microsoft.com/office/drawing/2014/main" id="{277FF491-0446-2D4C-8488-24FC42A6735E}"/>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43" name="楕円 19">
                    <a:extLst>
                      <a:ext uri="{FF2B5EF4-FFF2-40B4-BE49-F238E27FC236}">
                        <a16:creationId xmlns:a16="http://schemas.microsoft.com/office/drawing/2014/main" id="{1CCF0AE8-8F23-EA4E-BFF6-883255DF3253}"/>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4" name="グループ化 223">
                  <a:extLst>
                    <a:ext uri="{FF2B5EF4-FFF2-40B4-BE49-F238E27FC236}">
                      <a16:creationId xmlns:a16="http://schemas.microsoft.com/office/drawing/2014/main" id="{DFBA1DAC-01D1-A943-A48D-476015528B80}"/>
                    </a:ext>
                  </a:extLst>
                </p:cNvPr>
                <p:cNvGrpSpPr/>
                <p:nvPr/>
              </p:nvGrpSpPr>
              <p:grpSpPr>
                <a:xfrm rot="12600000" flipH="1">
                  <a:off x="3970932" y="4712516"/>
                  <a:ext cx="232756" cy="336665"/>
                  <a:chOff x="5548745" y="1126375"/>
                  <a:chExt cx="232756" cy="336665"/>
                </a:xfrm>
              </p:grpSpPr>
              <p:sp>
                <p:nvSpPr>
                  <p:cNvPr id="240" name="正方形/長方形 239">
                    <a:extLst>
                      <a:ext uri="{FF2B5EF4-FFF2-40B4-BE49-F238E27FC236}">
                        <a16:creationId xmlns:a16="http://schemas.microsoft.com/office/drawing/2014/main" id="{476AA1EA-914A-C44F-8931-8D6B904485F9}"/>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41" name="楕円 22">
                    <a:extLst>
                      <a:ext uri="{FF2B5EF4-FFF2-40B4-BE49-F238E27FC236}">
                        <a16:creationId xmlns:a16="http://schemas.microsoft.com/office/drawing/2014/main" id="{2A61D6B5-3CE5-9944-A786-5323580A05C8}"/>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5" name="グループ化 224">
                  <a:extLst>
                    <a:ext uri="{FF2B5EF4-FFF2-40B4-BE49-F238E27FC236}">
                      <a16:creationId xmlns:a16="http://schemas.microsoft.com/office/drawing/2014/main" id="{AA4665EE-4FCA-CE4E-A3DA-AB0CD2D18460}"/>
                    </a:ext>
                  </a:extLst>
                </p:cNvPr>
                <p:cNvGrpSpPr/>
                <p:nvPr/>
              </p:nvGrpSpPr>
              <p:grpSpPr>
                <a:xfrm rot="9000000" flipH="1" flipV="1">
                  <a:off x="3970932" y="2856221"/>
                  <a:ext cx="232756" cy="336665"/>
                  <a:chOff x="5548745" y="1126375"/>
                  <a:chExt cx="232756" cy="336665"/>
                </a:xfrm>
              </p:grpSpPr>
              <p:sp>
                <p:nvSpPr>
                  <p:cNvPr id="238" name="正方形/長方形 237">
                    <a:extLst>
                      <a:ext uri="{FF2B5EF4-FFF2-40B4-BE49-F238E27FC236}">
                        <a16:creationId xmlns:a16="http://schemas.microsoft.com/office/drawing/2014/main" id="{844903B8-710D-5341-98E3-62A4873798EC}"/>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9" name="楕円 25">
                    <a:extLst>
                      <a:ext uri="{FF2B5EF4-FFF2-40B4-BE49-F238E27FC236}">
                        <a16:creationId xmlns:a16="http://schemas.microsoft.com/office/drawing/2014/main" id="{D70EC111-8CAA-6B41-A469-729830E7DAFD}"/>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6" name="グループ化 225">
                  <a:extLst>
                    <a:ext uri="{FF2B5EF4-FFF2-40B4-BE49-F238E27FC236}">
                      <a16:creationId xmlns:a16="http://schemas.microsoft.com/office/drawing/2014/main" id="{3AE9BCB7-A7D4-9149-84ED-76FA8E47B2D1}"/>
                    </a:ext>
                  </a:extLst>
                </p:cNvPr>
                <p:cNvGrpSpPr/>
                <p:nvPr/>
              </p:nvGrpSpPr>
              <p:grpSpPr>
                <a:xfrm rot="7200000" flipH="1" flipV="1">
                  <a:off x="3565503" y="3293918"/>
                  <a:ext cx="232756" cy="336665"/>
                  <a:chOff x="5548745" y="1126375"/>
                  <a:chExt cx="232756" cy="336665"/>
                </a:xfrm>
              </p:grpSpPr>
              <p:sp>
                <p:nvSpPr>
                  <p:cNvPr id="236" name="正方形/長方形 235">
                    <a:extLst>
                      <a:ext uri="{FF2B5EF4-FFF2-40B4-BE49-F238E27FC236}">
                        <a16:creationId xmlns:a16="http://schemas.microsoft.com/office/drawing/2014/main" id="{874D11F7-B49A-EC4C-8383-00DE1E99F22B}"/>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7" name="楕円 28">
                    <a:extLst>
                      <a:ext uri="{FF2B5EF4-FFF2-40B4-BE49-F238E27FC236}">
                        <a16:creationId xmlns:a16="http://schemas.microsoft.com/office/drawing/2014/main" id="{D94C5E4F-94F3-0F44-AD97-2A2A997DAD83}"/>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7" name="グループ化 226">
                  <a:extLst>
                    <a:ext uri="{FF2B5EF4-FFF2-40B4-BE49-F238E27FC236}">
                      <a16:creationId xmlns:a16="http://schemas.microsoft.com/office/drawing/2014/main" id="{7E93D312-8260-0441-8BB7-58F77ECB9D31}"/>
                    </a:ext>
                  </a:extLst>
                </p:cNvPr>
                <p:cNvGrpSpPr/>
                <p:nvPr/>
              </p:nvGrpSpPr>
              <p:grpSpPr>
                <a:xfrm rot="12600000" flipH="1" flipV="1">
                  <a:off x="5090169" y="2851538"/>
                  <a:ext cx="232756" cy="336665"/>
                  <a:chOff x="5548745" y="1126375"/>
                  <a:chExt cx="232756" cy="336665"/>
                </a:xfrm>
              </p:grpSpPr>
              <p:sp>
                <p:nvSpPr>
                  <p:cNvPr id="234" name="正方形/長方形 233">
                    <a:extLst>
                      <a:ext uri="{FF2B5EF4-FFF2-40B4-BE49-F238E27FC236}">
                        <a16:creationId xmlns:a16="http://schemas.microsoft.com/office/drawing/2014/main" id="{BD303C3F-BED8-CC4A-8872-2FD58D119756}"/>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5" name="楕円 31">
                    <a:extLst>
                      <a:ext uri="{FF2B5EF4-FFF2-40B4-BE49-F238E27FC236}">
                        <a16:creationId xmlns:a16="http://schemas.microsoft.com/office/drawing/2014/main" id="{1393B3C4-4F6A-A44E-A3DC-E81498CF4D46}"/>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8" name="グループ化 227">
                  <a:extLst>
                    <a:ext uri="{FF2B5EF4-FFF2-40B4-BE49-F238E27FC236}">
                      <a16:creationId xmlns:a16="http://schemas.microsoft.com/office/drawing/2014/main" id="{090D1BA3-C6CA-4248-835E-4F0E025FF781}"/>
                    </a:ext>
                  </a:extLst>
                </p:cNvPr>
                <p:cNvGrpSpPr/>
                <p:nvPr/>
              </p:nvGrpSpPr>
              <p:grpSpPr>
                <a:xfrm rot="19800000" flipH="1" flipV="1">
                  <a:off x="5073800" y="4741303"/>
                  <a:ext cx="232756" cy="336665"/>
                  <a:chOff x="5548745" y="1126375"/>
                  <a:chExt cx="232756" cy="336665"/>
                </a:xfrm>
              </p:grpSpPr>
              <p:sp>
                <p:nvSpPr>
                  <p:cNvPr id="232" name="正方形/長方形 231">
                    <a:extLst>
                      <a:ext uri="{FF2B5EF4-FFF2-40B4-BE49-F238E27FC236}">
                        <a16:creationId xmlns:a16="http://schemas.microsoft.com/office/drawing/2014/main" id="{50C101FC-0057-BB4E-8E71-944C989B7838}"/>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3" name="楕円 34">
                    <a:extLst>
                      <a:ext uri="{FF2B5EF4-FFF2-40B4-BE49-F238E27FC236}">
                        <a16:creationId xmlns:a16="http://schemas.microsoft.com/office/drawing/2014/main" id="{FA7D1D67-4781-F142-839B-8619A6405A3A}"/>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29" name="グループ化 228">
                  <a:extLst>
                    <a:ext uri="{FF2B5EF4-FFF2-40B4-BE49-F238E27FC236}">
                      <a16:creationId xmlns:a16="http://schemas.microsoft.com/office/drawing/2014/main" id="{ED353E01-68D0-3F40-AF49-8E067F2260ED}"/>
                    </a:ext>
                  </a:extLst>
                </p:cNvPr>
                <p:cNvGrpSpPr/>
                <p:nvPr/>
              </p:nvGrpSpPr>
              <p:grpSpPr>
                <a:xfrm rot="14301766" flipH="1" flipV="1">
                  <a:off x="5479482" y="3257923"/>
                  <a:ext cx="232756" cy="336665"/>
                  <a:chOff x="5548745" y="1126375"/>
                  <a:chExt cx="232756" cy="336665"/>
                </a:xfrm>
              </p:grpSpPr>
              <p:sp>
                <p:nvSpPr>
                  <p:cNvPr id="230" name="正方形/長方形 229">
                    <a:extLst>
                      <a:ext uri="{FF2B5EF4-FFF2-40B4-BE49-F238E27FC236}">
                        <a16:creationId xmlns:a16="http://schemas.microsoft.com/office/drawing/2014/main" id="{73EF30BF-8E74-B945-83E1-85E8260D8FFB}"/>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31" name="楕円 37">
                    <a:extLst>
                      <a:ext uri="{FF2B5EF4-FFF2-40B4-BE49-F238E27FC236}">
                        <a16:creationId xmlns:a16="http://schemas.microsoft.com/office/drawing/2014/main" id="{AE11A03C-6A29-E644-927B-729870F01CCA}"/>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pic>
            <p:nvPicPr>
              <p:cNvPr id="216" name="グラフィックス 215" descr="DNA">
                <a:extLst>
                  <a:ext uri="{FF2B5EF4-FFF2-40B4-BE49-F238E27FC236}">
                    <a16:creationId xmlns:a16="http://schemas.microsoft.com/office/drawing/2014/main" id="{6280F2ED-47DA-E344-9FFF-E9985BDC78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133" y="1853219"/>
                <a:ext cx="323848" cy="323848"/>
              </a:xfrm>
              <a:prstGeom prst="rect">
                <a:avLst/>
              </a:prstGeom>
            </p:spPr>
          </p:pic>
        </p:grpSp>
        <p:grpSp>
          <p:nvGrpSpPr>
            <p:cNvPr id="254" name="グループ化 253">
              <a:extLst>
                <a:ext uri="{FF2B5EF4-FFF2-40B4-BE49-F238E27FC236}">
                  <a16:creationId xmlns:a16="http://schemas.microsoft.com/office/drawing/2014/main" id="{448680A3-9081-5147-8527-A5DB0ED84E9F}"/>
                </a:ext>
              </a:extLst>
            </p:cNvPr>
            <p:cNvGrpSpPr/>
            <p:nvPr/>
          </p:nvGrpSpPr>
          <p:grpSpPr>
            <a:xfrm>
              <a:off x="2038040" y="2541373"/>
              <a:ext cx="358796" cy="360167"/>
              <a:chOff x="7670050" y="1630447"/>
              <a:chExt cx="717590" cy="720331"/>
            </a:xfrm>
          </p:grpSpPr>
          <p:grpSp>
            <p:nvGrpSpPr>
              <p:cNvPr id="255" name="グループ化 254">
                <a:extLst>
                  <a:ext uri="{FF2B5EF4-FFF2-40B4-BE49-F238E27FC236}">
                    <a16:creationId xmlns:a16="http://schemas.microsoft.com/office/drawing/2014/main" id="{19C258CC-85D9-BE40-87A9-06A76F354EB2}"/>
                  </a:ext>
                </a:extLst>
              </p:cNvPr>
              <p:cNvGrpSpPr/>
              <p:nvPr/>
            </p:nvGrpSpPr>
            <p:grpSpPr>
              <a:xfrm flipH="1">
                <a:off x="7670050" y="1630447"/>
                <a:ext cx="717590" cy="720331"/>
                <a:chOff x="3387437" y="2697480"/>
                <a:chExt cx="2510444" cy="2520034"/>
              </a:xfrm>
            </p:grpSpPr>
            <p:sp>
              <p:nvSpPr>
                <p:cNvPr id="257" name="楕円 1">
                  <a:extLst>
                    <a:ext uri="{FF2B5EF4-FFF2-40B4-BE49-F238E27FC236}">
                      <a16:creationId xmlns:a16="http://schemas.microsoft.com/office/drawing/2014/main" id="{E8E8FD2F-5768-FB4B-9ED2-293A7ED484EA}"/>
                    </a:ext>
                  </a:extLst>
                </p:cNvPr>
                <p:cNvSpPr/>
                <p:nvPr/>
              </p:nvSpPr>
              <p:spPr>
                <a:xfrm>
                  <a:off x="3724102" y="3034145"/>
                  <a:ext cx="1837113" cy="1837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nvGrpSpPr>
                <p:cNvPr id="258" name="グループ化 257">
                  <a:extLst>
                    <a:ext uri="{FF2B5EF4-FFF2-40B4-BE49-F238E27FC236}">
                      <a16:creationId xmlns:a16="http://schemas.microsoft.com/office/drawing/2014/main" id="{DAC7FFB0-5483-D643-9E01-2F8172C19677}"/>
                    </a:ext>
                  </a:extLst>
                </p:cNvPr>
                <p:cNvGrpSpPr/>
                <p:nvPr/>
              </p:nvGrpSpPr>
              <p:grpSpPr>
                <a:xfrm>
                  <a:off x="4526280" y="2697480"/>
                  <a:ext cx="232756" cy="336665"/>
                  <a:chOff x="5548745" y="1126375"/>
                  <a:chExt cx="232756" cy="336665"/>
                </a:xfrm>
              </p:grpSpPr>
              <p:sp>
                <p:nvSpPr>
                  <p:cNvPr id="292" name="正方形/長方形 291">
                    <a:extLst>
                      <a:ext uri="{FF2B5EF4-FFF2-40B4-BE49-F238E27FC236}">
                        <a16:creationId xmlns:a16="http://schemas.microsoft.com/office/drawing/2014/main" id="{EF7BFB08-D49E-7D4B-A581-ED92FD300ED9}"/>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93" name="楕円 3">
                    <a:extLst>
                      <a:ext uri="{FF2B5EF4-FFF2-40B4-BE49-F238E27FC236}">
                        <a16:creationId xmlns:a16="http://schemas.microsoft.com/office/drawing/2014/main" id="{4BF5B459-7DB7-DB4B-A08D-6C8F95D42755}"/>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59" name="グループ化 258">
                  <a:extLst>
                    <a:ext uri="{FF2B5EF4-FFF2-40B4-BE49-F238E27FC236}">
                      <a16:creationId xmlns:a16="http://schemas.microsoft.com/office/drawing/2014/main" id="{784676DD-7D94-9A4A-BA9D-71574F7103FA}"/>
                    </a:ext>
                  </a:extLst>
                </p:cNvPr>
                <p:cNvGrpSpPr/>
                <p:nvPr/>
              </p:nvGrpSpPr>
              <p:grpSpPr>
                <a:xfrm rot="10800000">
                  <a:off x="4526280" y="4880849"/>
                  <a:ext cx="232756" cy="336665"/>
                  <a:chOff x="5548745" y="1126375"/>
                  <a:chExt cx="232756" cy="336665"/>
                </a:xfrm>
              </p:grpSpPr>
              <p:sp>
                <p:nvSpPr>
                  <p:cNvPr id="290" name="正方形/長方形 289">
                    <a:extLst>
                      <a:ext uri="{FF2B5EF4-FFF2-40B4-BE49-F238E27FC236}">
                        <a16:creationId xmlns:a16="http://schemas.microsoft.com/office/drawing/2014/main" id="{713F1E37-DFAE-E641-AA5B-E0E3E1DD81B3}"/>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91" name="楕円 7">
                    <a:extLst>
                      <a:ext uri="{FF2B5EF4-FFF2-40B4-BE49-F238E27FC236}">
                        <a16:creationId xmlns:a16="http://schemas.microsoft.com/office/drawing/2014/main" id="{7FABF476-A183-9545-BFCF-C0B37E468AAB}"/>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0" name="グループ化 259">
                  <a:extLst>
                    <a:ext uri="{FF2B5EF4-FFF2-40B4-BE49-F238E27FC236}">
                      <a16:creationId xmlns:a16="http://schemas.microsoft.com/office/drawing/2014/main" id="{61196B2D-457E-D443-8951-E29F6EA54401}"/>
                    </a:ext>
                  </a:extLst>
                </p:cNvPr>
                <p:cNvGrpSpPr/>
                <p:nvPr/>
              </p:nvGrpSpPr>
              <p:grpSpPr>
                <a:xfrm rot="16200000">
                  <a:off x="3439392" y="3784368"/>
                  <a:ext cx="232756" cy="336665"/>
                  <a:chOff x="5548745" y="1126375"/>
                  <a:chExt cx="232756" cy="336665"/>
                </a:xfrm>
              </p:grpSpPr>
              <p:sp>
                <p:nvSpPr>
                  <p:cNvPr id="288" name="正方形/長方形 287">
                    <a:extLst>
                      <a:ext uri="{FF2B5EF4-FFF2-40B4-BE49-F238E27FC236}">
                        <a16:creationId xmlns:a16="http://schemas.microsoft.com/office/drawing/2014/main" id="{9D2F44A7-47F0-C344-B1C2-7C3BA076A8C5}"/>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89" name="楕円 10">
                    <a:extLst>
                      <a:ext uri="{FF2B5EF4-FFF2-40B4-BE49-F238E27FC236}">
                        <a16:creationId xmlns:a16="http://schemas.microsoft.com/office/drawing/2014/main" id="{FD7F80BD-AA0A-CB49-AF2A-A1302CE942C7}"/>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1" name="グループ化 260">
                  <a:extLst>
                    <a:ext uri="{FF2B5EF4-FFF2-40B4-BE49-F238E27FC236}">
                      <a16:creationId xmlns:a16="http://schemas.microsoft.com/office/drawing/2014/main" id="{4267A4EB-7654-944C-9F36-61ED414760D1}"/>
                    </a:ext>
                  </a:extLst>
                </p:cNvPr>
                <p:cNvGrpSpPr/>
                <p:nvPr/>
              </p:nvGrpSpPr>
              <p:grpSpPr>
                <a:xfrm rot="5400000">
                  <a:off x="5613171" y="3784369"/>
                  <a:ext cx="232756" cy="336665"/>
                  <a:chOff x="5548745" y="1126375"/>
                  <a:chExt cx="232756" cy="336665"/>
                </a:xfrm>
              </p:grpSpPr>
              <p:sp>
                <p:nvSpPr>
                  <p:cNvPr id="286" name="正方形/長方形 285">
                    <a:extLst>
                      <a:ext uri="{FF2B5EF4-FFF2-40B4-BE49-F238E27FC236}">
                        <a16:creationId xmlns:a16="http://schemas.microsoft.com/office/drawing/2014/main" id="{66A05D45-2AF7-3D49-AB71-77AB988D5CB8}"/>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87" name="楕円 13">
                    <a:extLst>
                      <a:ext uri="{FF2B5EF4-FFF2-40B4-BE49-F238E27FC236}">
                        <a16:creationId xmlns:a16="http://schemas.microsoft.com/office/drawing/2014/main" id="{42D34165-269E-EF41-A495-418F5A55D8B3}"/>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2" name="グループ化 261">
                  <a:extLst>
                    <a:ext uri="{FF2B5EF4-FFF2-40B4-BE49-F238E27FC236}">
                      <a16:creationId xmlns:a16="http://schemas.microsoft.com/office/drawing/2014/main" id="{D81E2060-7D07-1C43-A8BB-E49F7F8FFC30}"/>
                    </a:ext>
                  </a:extLst>
                </p:cNvPr>
                <p:cNvGrpSpPr/>
                <p:nvPr/>
              </p:nvGrpSpPr>
              <p:grpSpPr>
                <a:xfrm rot="7200000">
                  <a:off x="5509263" y="4274820"/>
                  <a:ext cx="232756" cy="336665"/>
                  <a:chOff x="5548745" y="1126375"/>
                  <a:chExt cx="232756" cy="336665"/>
                </a:xfrm>
              </p:grpSpPr>
              <p:sp>
                <p:nvSpPr>
                  <p:cNvPr id="284" name="正方形/長方形 283">
                    <a:extLst>
                      <a:ext uri="{FF2B5EF4-FFF2-40B4-BE49-F238E27FC236}">
                        <a16:creationId xmlns:a16="http://schemas.microsoft.com/office/drawing/2014/main" id="{650869C9-066F-4A40-89C7-991C5A75229E}"/>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85" name="楕円 16">
                    <a:extLst>
                      <a:ext uri="{FF2B5EF4-FFF2-40B4-BE49-F238E27FC236}">
                        <a16:creationId xmlns:a16="http://schemas.microsoft.com/office/drawing/2014/main" id="{CBE0DD60-86FB-CF46-9C70-C4BDC8CD0E4F}"/>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3" name="グループ化 262">
                  <a:extLst>
                    <a:ext uri="{FF2B5EF4-FFF2-40B4-BE49-F238E27FC236}">
                      <a16:creationId xmlns:a16="http://schemas.microsoft.com/office/drawing/2014/main" id="{F874AB48-FE25-8846-9EE8-E7441ABA6042}"/>
                    </a:ext>
                  </a:extLst>
                </p:cNvPr>
                <p:cNvGrpSpPr/>
                <p:nvPr/>
              </p:nvGrpSpPr>
              <p:grpSpPr>
                <a:xfrm rot="14400000" flipH="1">
                  <a:off x="3565502" y="4307031"/>
                  <a:ext cx="232756" cy="336665"/>
                  <a:chOff x="5548745" y="1126375"/>
                  <a:chExt cx="232756" cy="336665"/>
                </a:xfrm>
              </p:grpSpPr>
              <p:sp>
                <p:nvSpPr>
                  <p:cNvPr id="282" name="正方形/長方形 281">
                    <a:extLst>
                      <a:ext uri="{FF2B5EF4-FFF2-40B4-BE49-F238E27FC236}">
                        <a16:creationId xmlns:a16="http://schemas.microsoft.com/office/drawing/2014/main" id="{4C0B924E-7699-264F-B80F-96317C65EB81}"/>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83" name="楕円 19">
                    <a:extLst>
                      <a:ext uri="{FF2B5EF4-FFF2-40B4-BE49-F238E27FC236}">
                        <a16:creationId xmlns:a16="http://schemas.microsoft.com/office/drawing/2014/main" id="{6468184E-95E6-714F-BD00-00D226ECB875}"/>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4" name="グループ化 263">
                  <a:extLst>
                    <a:ext uri="{FF2B5EF4-FFF2-40B4-BE49-F238E27FC236}">
                      <a16:creationId xmlns:a16="http://schemas.microsoft.com/office/drawing/2014/main" id="{3BB717AA-0F4D-5D44-9AE8-ED427AE6AF56}"/>
                    </a:ext>
                  </a:extLst>
                </p:cNvPr>
                <p:cNvGrpSpPr/>
                <p:nvPr/>
              </p:nvGrpSpPr>
              <p:grpSpPr>
                <a:xfrm rot="12600000" flipH="1">
                  <a:off x="3970932" y="4712516"/>
                  <a:ext cx="232756" cy="336665"/>
                  <a:chOff x="5548745" y="1126375"/>
                  <a:chExt cx="232756" cy="336665"/>
                </a:xfrm>
              </p:grpSpPr>
              <p:sp>
                <p:nvSpPr>
                  <p:cNvPr id="280" name="正方形/長方形 279">
                    <a:extLst>
                      <a:ext uri="{FF2B5EF4-FFF2-40B4-BE49-F238E27FC236}">
                        <a16:creationId xmlns:a16="http://schemas.microsoft.com/office/drawing/2014/main" id="{4B085ABA-BDF3-694B-B892-49CD0B911CEF}"/>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81" name="楕円 22">
                    <a:extLst>
                      <a:ext uri="{FF2B5EF4-FFF2-40B4-BE49-F238E27FC236}">
                        <a16:creationId xmlns:a16="http://schemas.microsoft.com/office/drawing/2014/main" id="{935ABD2A-A45B-9E48-8169-BB1AF15E7638}"/>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5" name="グループ化 264">
                  <a:extLst>
                    <a:ext uri="{FF2B5EF4-FFF2-40B4-BE49-F238E27FC236}">
                      <a16:creationId xmlns:a16="http://schemas.microsoft.com/office/drawing/2014/main" id="{52F0FE18-C84B-5A40-8784-AEC226B80D5E}"/>
                    </a:ext>
                  </a:extLst>
                </p:cNvPr>
                <p:cNvGrpSpPr/>
                <p:nvPr/>
              </p:nvGrpSpPr>
              <p:grpSpPr>
                <a:xfrm rot="9000000" flipH="1" flipV="1">
                  <a:off x="3970932" y="2856221"/>
                  <a:ext cx="232756" cy="336665"/>
                  <a:chOff x="5548745" y="1126375"/>
                  <a:chExt cx="232756" cy="336665"/>
                </a:xfrm>
              </p:grpSpPr>
              <p:sp>
                <p:nvSpPr>
                  <p:cNvPr id="278" name="正方形/長方形 277">
                    <a:extLst>
                      <a:ext uri="{FF2B5EF4-FFF2-40B4-BE49-F238E27FC236}">
                        <a16:creationId xmlns:a16="http://schemas.microsoft.com/office/drawing/2014/main" id="{D44E80BC-09A7-F049-915B-F0D8BB3527B4}"/>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79" name="楕円 25">
                    <a:extLst>
                      <a:ext uri="{FF2B5EF4-FFF2-40B4-BE49-F238E27FC236}">
                        <a16:creationId xmlns:a16="http://schemas.microsoft.com/office/drawing/2014/main" id="{99FCBE72-D680-BE4B-9A8F-8B490CD193D6}"/>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6" name="グループ化 265">
                  <a:extLst>
                    <a:ext uri="{FF2B5EF4-FFF2-40B4-BE49-F238E27FC236}">
                      <a16:creationId xmlns:a16="http://schemas.microsoft.com/office/drawing/2014/main" id="{65F00259-D68D-0C45-B8DE-BAC394F96173}"/>
                    </a:ext>
                  </a:extLst>
                </p:cNvPr>
                <p:cNvGrpSpPr/>
                <p:nvPr/>
              </p:nvGrpSpPr>
              <p:grpSpPr>
                <a:xfrm rot="7200000" flipH="1" flipV="1">
                  <a:off x="3565503" y="3293918"/>
                  <a:ext cx="232756" cy="336665"/>
                  <a:chOff x="5548745" y="1126375"/>
                  <a:chExt cx="232756" cy="336665"/>
                </a:xfrm>
              </p:grpSpPr>
              <p:sp>
                <p:nvSpPr>
                  <p:cNvPr id="276" name="正方形/長方形 275">
                    <a:extLst>
                      <a:ext uri="{FF2B5EF4-FFF2-40B4-BE49-F238E27FC236}">
                        <a16:creationId xmlns:a16="http://schemas.microsoft.com/office/drawing/2014/main" id="{7AB3AD0C-7BB3-7841-A477-2CA668D5CE6C}"/>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77" name="楕円 28">
                    <a:extLst>
                      <a:ext uri="{FF2B5EF4-FFF2-40B4-BE49-F238E27FC236}">
                        <a16:creationId xmlns:a16="http://schemas.microsoft.com/office/drawing/2014/main" id="{B4B1574F-68A7-FA46-9A0A-2BEFEA5036B8}"/>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7" name="グループ化 266">
                  <a:extLst>
                    <a:ext uri="{FF2B5EF4-FFF2-40B4-BE49-F238E27FC236}">
                      <a16:creationId xmlns:a16="http://schemas.microsoft.com/office/drawing/2014/main" id="{62240B4A-5CC6-E445-9757-D5EB5ED9D669}"/>
                    </a:ext>
                  </a:extLst>
                </p:cNvPr>
                <p:cNvGrpSpPr/>
                <p:nvPr/>
              </p:nvGrpSpPr>
              <p:grpSpPr>
                <a:xfrm rot="12600000" flipH="1" flipV="1">
                  <a:off x="5090169" y="2851538"/>
                  <a:ext cx="232756" cy="336665"/>
                  <a:chOff x="5548745" y="1126375"/>
                  <a:chExt cx="232756" cy="336665"/>
                </a:xfrm>
              </p:grpSpPr>
              <p:sp>
                <p:nvSpPr>
                  <p:cNvPr id="274" name="正方形/長方形 273">
                    <a:extLst>
                      <a:ext uri="{FF2B5EF4-FFF2-40B4-BE49-F238E27FC236}">
                        <a16:creationId xmlns:a16="http://schemas.microsoft.com/office/drawing/2014/main" id="{6C3A30A0-3E48-A445-8BB8-CDC824AF354A}"/>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75" name="楕円 31">
                    <a:extLst>
                      <a:ext uri="{FF2B5EF4-FFF2-40B4-BE49-F238E27FC236}">
                        <a16:creationId xmlns:a16="http://schemas.microsoft.com/office/drawing/2014/main" id="{F7E52908-EE3F-F34E-8CAB-A01766E66CD6}"/>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8" name="グループ化 267">
                  <a:extLst>
                    <a:ext uri="{FF2B5EF4-FFF2-40B4-BE49-F238E27FC236}">
                      <a16:creationId xmlns:a16="http://schemas.microsoft.com/office/drawing/2014/main" id="{87651932-B49C-FA40-9A58-D3754E3CA5CA}"/>
                    </a:ext>
                  </a:extLst>
                </p:cNvPr>
                <p:cNvGrpSpPr/>
                <p:nvPr/>
              </p:nvGrpSpPr>
              <p:grpSpPr>
                <a:xfrm rot="19800000" flipH="1" flipV="1">
                  <a:off x="5073800" y="4741303"/>
                  <a:ext cx="232756" cy="336665"/>
                  <a:chOff x="5548745" y="1126375"/>
                  <a:chExt cx="232756" cy="336665"/>
                </a:xfrm>
              </p:grpSpPr>
              <p:sp>
                <p:nvSpPr>
                  <p:cNvPr id="272" name="正方形/長方形 271">
                    <a:extLst>
                      <a:ext uri="{FF2B5EF4-FFF2-40B4-BE49-F238E27FC236}">
                        <a16:creationId xmlns:a16="http://schemas.microsoft.com/office/drawing/2014/main" id="{27E55E9A-5AB5-8140-85DF-FCCE14CA90AB}"/>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73" name="楕円 34">
                    <a:extLst>
                      <a:ext uri="{FF2B5EF4-FFF2-40B4-BE49-F238E27FC236}">
                        <a16:creationId xmlns:a16="http://schemas.microsoft.com/office/drawing/2014/main" id="{C3EF871D-E960-3242-80C8-DB726B8804E9}"/>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nvGrpSpPr>
                <p:cNvPr id="269" name="グループ化 268">
                  <a:extLst>
                    <a:ext uri="{FF2B5EF4-FFF2-40B4-BE49-F238E27FC236}">
                      <a16:creationId xmlns:a16="http://schemas.microsoft.com/office/drawing/2014/main" id="{A2E01C13-5FCA-A742-9291-CC493DBE398B}"/>
                    </a:ext>
                  </a:extLst>
                </p:cNvPr>
                <p:cNvGrpSpPr/>
                <p:nvPr/>
              </p:nvGrpSpPr>
              <p:grpSpPr>
                <a:xfrm rot="14301766" flipH="1" flipV="1">
                  <a:off x="5479482" y="3257923"/>
                  <a:ext cx="232756" cy="336665"/>
                  <a:chOff x="5548745" y="1126375"/>
                  <a:chExt cx="232756" cy="336665"/>
                </a:xfrm>
              </p:grpSpPr>
              <p:sp>
                <p:nvSpPr>
                  <p:cNvPr id="270" name="正方形/長方形 269">
                    <a:extLst>
                      <a:ext uri="{FF2B5EF4-FFF2-40B4-BE49-F238E27FC236}">
                        <a16:creationId xmlns:a16="http://schemas.microsoft.com/office/drawing/2014/main" id="{5215DBF7-20B9-4F45-A400-B329E3552DDB}"/>
                      </a:ext>
                    </a:extLst>
                  </p:cNvPr>
                  <p:cNvSpPr/>
                  <p:nvPr/>
                </p:nvSpPr>
                <p:spPr>
                  <a:xfrm>
                    <a:off x="5602778" y="1230284"/>
                    <a:ext cx="124691" cy="232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71" name="楕円 37">
                    <a:extLst>
                      <a:ext uri="{FF2B5EF4-FFF2-40B4-BE49-F238E27FC236}">
                        <a16:creationId xmlns:a16="http://schemas.microsoft.com/office/drawing/2014/main" id="{9991A628-7723-8B40-9B24-BB94D5F40730}"/>
                      </a:ext>
                    </a:extLst>
                  </p:cNvPr>
                  <p:cNvSpPr/>
                  <p:nvPr/>
                </p:nvSpPr>
                <p:spPr>
                  <a:xfrm>
                    <a:off x="5548745" y="1126375"/>
                    <a:ext cx="232756" cy="2078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grpSp>
          </p:grpSp>
          <p:pic>
            <p:nvPicPr>
              <p:cNvPr id="256" name="グラフィックス 255" descr="DNA">
                <a:extLst>
                  <a:ext uri="{FF2B5EF4-FFF2-40B4-BE49-F238E27FC236}">
                    <a16:creationId xmlns:a16="http://schemas.microsoft.com/office/drawing/2014/main" id="{7BA615B4-5F70-2341-9E46-ED3D0F2548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3133" y="1853219"/>
                <a:ext cx="323848" cy="323848"/>
              </a:xfrm>
              <a:prstGeom prst="rect">
                <a:avLst/>
              </a:prstGeom>
            </p:spPr>
          </p:pic>
        </p:grpSp>
      </p:grpSp>
      <p:pic>
        <p:nvPicPr>
          <p:cNvPr id="295" name="図 294">
            <a:extLst>
              <a:ext uri="{FF2B5EF4-FFF2-40B4-BE49-F238E27FC236}">
                <a16:creationId xmlns:a16="http://schemas.microsoft.com/office/drawing/2014/main" id="{C89A4AF7-7141-E445-9C1A-CC3EDF044B0D}"/>
              </a:ext>
            </a:extLst>
          </p:cNvPr>
          <p:cNvPicPr>
            <a:picLocks noChangeAspect="1"/>
          </p:cNvPicPr>
          <p:nvPr/>
        </p:nvPicPr>
        <p:blipFill>
          <a:blip r:embed="rId5"/>
          <a:stretch>
            <a:fillRect/>
          </a:stretch>
        </p:blipFill>
        <p:spPr>
          <a:xfrm>
            <a:off x="3239217" y="1862856"/>
            <a:ext cx="1561110" cy="1380715"/>
          </a:xfrm>
          <a:prstGeom prst="rect">
            <a:avLst/>
          </a:prstGeom>
        </p:spPr>
      </p:pic>
      <p:sp>
        <p:nvSpPr>
          <p:cNvPr id="296" name="右矢印 295">
            <a:extLst>
              <a:ext uri="{FF2B5EF4-FFF2-40B4-BE49-F238E27FC236}">
                <a16:creationId xmlns:a16="http://schemas.microsoft.com/office/drawing/2014/main" id="{B4337117-AA31-0643-A8D1-4F5F31E65C9E}"/>
              </a:ext>
            </a:extLst>
          </p:cNvPr>
          <p:cNvSpPr/>
          <p:nvPr/>
        </p:nvSpPr>
        <p:spPr>
          <a:xfrm rot="19385722">
            <a:off x="5402115" y="2294455"/>
            <a:ext cx="1373723" cy="80598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悪化</a:t>
            </a:r>
          </a:p>
        </p:txBody>
      </p:sp>
      <p:pic>
        <p:nvPicPr>
          <p:cNvPr id="297" name="図 296">
            <a:extLst>
              <a:ext uri="{FF2B5EF4-FFF2-40B4-BE49-F238E27FC236}">
                <a16:creationId xmlns:a16="http://schemas.microsoft.com/office/drawing/2014/main" id="{E8AD32AF-AEC9-804A-8354-1F4ACE401957}"/>
              </a:ext>
            </a:extLst>
          </p:cNvPr>
          <p:cNvPicPr>
            <a:picLocks noChangeAspect="1"/>
          </p:cNvPicPr>
          <p:nvPr/>
        </p:nvPicPr>
        <p:blipFill>
          <a:blip r:embed="rId6"/>
          <a:stretch>
            <a:fillRect/>
          </a:stretch>
        </p:blipFill>
        <p:spPr>
          <a:xfrm>
            <a:off x="901269" y="2041443"/>
            <a:ext cx="717754" cy="1046724"/>
          </a:xfrm>
          <a:prstGeom prst="rect">
            <a:avLst/>
          </a:prstGeom>
        </p:spPr>
      </p:pic>
      <p:sp>
        <p:nvSpPr>
          <p:cNvPr id="298" name="テキスト ボックス 297"/>
          <p:cNvSpPr txBox="1"/>
          <p:nvPr/>
        </p:nvSpPr>
        <p:spPr>
          <a:xfrm>
            <a:off x="280634" y="156489"/>
            <a:ext cx="8708621"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rPr>
              <a:t>新型コロナウイルス感染症ってどんな病気？</a:t>
            </a:r>
          </a:p>
        </p:txBody>
      </p:sp>
      <p:sp>
        <p:nvSpPr>
          <p:cNvPr id="2" name="スライド番号プレースホルダー 1">
            <a:extLst>
              <a:ext uri="{FF2B5EF4-FFF2-40B4-BE49-F238E27FC236}">
                <a16:creationId xmlns:a16="http://schemas.microsoft.com/office/drawing/2014/main" id="{02154236-53CF-4373-B74D-15FA4B53E6C6}"/>
              </a:ext>
            </a:extLst>
          </p:cNvPr>
          <p:cNvSpPr>
            <a:spLocks noGrp="1"/>
          </p:cNvSpPr>
          <p:nvPr>
            <p:ph type="sldNum" sz="quarter" idx="12"/>
          </p:nvPr>
        </p:nvSpPr>
        <p:spPr/>
        <p:txBody>
          <a:bodyPr/>
          <a:lstStyle/>
          <a:p>
            <a:pPr>
              <a:defRPr/>
            </a:pPr>
            <a:fld id="{9940BD99-11EE-4DA2-B4F2-49525F4E3B27}" type="slidenum">
              <a:rPr lang="ja-JP" altLang="en-US" smtClean="0"/>
              <a:pPr>
                <a:defRPr/>
              </a:pPr>
              <a:t>2</a:t>
            </a:fld>
            <a:endParaRPr lang="ja-JP" altLang="en-US"/>
          </a:p>
        </p:txBody>
      </p:sp>
    </p:spTree>
    <p:extLst>
      <p:ext uri="{BB962C8B-B14F-4D97-AF65-F5344CB8AC3E}">
        <p14:creationId xmlns:p14="http://schemas.microsoft.com/office/powerpoint/2010/main" val="1574686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74550" y="1021898"/>
            <a:ext cx="9069450" cy="5822226"/>
          </a:xfrm>
        </p:spPr>
        <p:txBody>
          <a:bodyPr/>
          <a:lstStyle/>
          <a:p>
            <a:pPr marL="0" indent="0">
              <a:buNone/>
            </a:pPr>
            <a:r>
              <a:rPr kumimoji="1" lang="en-US" altLang="ja-JP" sz="2300" dirty="0"/>
              <a:t>1</a:t>
            </a:r>
            <a:r>
              <a:rPr kumimoji="1" lang="ja-JP" altLang="en-US" sz="2300" dirty="0" err="1"/>
              <a:t>、</a:t>
            </a:r>
            <a:r>
              <a:rPr kumimoji="1" lang="ja-JP" altLang="en-US" sz="2300" dirty="0"/>
              <a:t>感染者、濃厚接触者等とその家族、医療従事者や社会機能の維</a:t>
            </a:r>
            <a:endParaRPr kumimoji="1" lang="en-US" altLang="ja-JP" sz="2300" dirty="0"/>
          </a:p>
          <a:p>
            <a:pPr marL="0" indent="0">
              <a:buNone/>
            </a:pPr>
            <a:r>
              <a:rPr lang="ja-JP" altLang="en-US" sz="2300" dirty="0"/>
              <a:t>　　</a:t>
            </a:r>
            <a:r>
              <a:rPr kumimoji="1" lang="ja-JP" altLang="en-US" sz="2300" dirty="0"/>
              <a:t>持にあたる方</a:t>
            </a:r>
            <a:r>
              <a:rPr lang="ja-JP" altLang="en-US" sz="2300" dirty="0"/>
              <a:t>や</a:t>
            </a:r>
            <a:r>
              <a:rPr kumimoji="1" lang="ja-JP" altLang="en-US" sz="2300" dirty="0"/>
              <a:t>家族等に関する</a:t>
            </a:r>
            <a:r>
              <a:rPr kumimoji="1" lang="ja-JP" altLang="en-US" sz="2300" dirty="0">
                <a:solidFill>
                  <a:srgbClr val="00B050"/>
                </a:solidFill>
              </a:rPr>
              <a:t>偏見や差別は許されない</a:t>
            </a:r>
            <a:r>
              <a:rPr kumimoji="1" lang="ja-JP" altLang="en-US" sz="2300" dirty="0"/>
              <a:t>こと</a:t>
            </a:r>
            <a:endParaRPr kumimoji="1" lang="en-US" altLang="ja-JP" sz="2300" dirty="0"/>
          </a:p>
          <a:p>
            <a:pPr marL="0" indent="0">
              <a:buNone/>
            </a:pPr>
            <a:r>
              <a:rPr lang="ja-JP" altLang="en-US" sz="2300" dirty="0"/>
              <a:t>２、</a:t>
            </a:r>
            <a:r>
              <a:rPr lang="ja-JP" altLang="en-US" sz="2300" dirty="0">
                <a:solidFill>
                  <a:srgbClr val="00B050"/>
                </a:solidFill>
              </a:rPr>
              <a:t>悩みを抱える児童生徒の早期発見に努め</a:t>
            </a:r>
            <a:r>
              <a:rPr lang="ja-JP" altLang="en-US" sz="2300" dirty="0"/>
              <a:t>るとともに、心の健康</a:t>
            </a:r>
            <a:endParaRPr lang="en-US" altLang="ja-JP" sz="2300" dirty="0"/>
          </a:p>
          <a:p>
            <a:pPr marL="0" indent="0">
              <a:buNone/>
            </a:pPr>
            <a:r>
              <a:rPr lang="ja-JP" altLang="en-US" sz="2300" dirty="0"/>
              <a:t>　　問題に</a:t>
            </a:r>
            <a:r>
              <a:rPr lang="ja-JP" altLang="en-US" sz="2300" dirty="0">
                <a:solidFill>
                  <a:srgbClr val="00B050"/>
                </a:solidFill>
              </a:rPr>
              <a:t>適切に対応</a:t>
            </a:r>
            <a:r>
              <a:rPr lang="ja-JP" altLang="en-US" sz="2300" dirty="0"/>
              <a:t>すること</a:t>
            </a:r>
            <a:endParaRPr lang="en-US" altLang="ja-JP" sz="2300" dirty="0"/>
          </a:p>
          <a:p>
            <a:pPr marL="0" indent="0">
              <a:buNone/>
            </a:pPr>
            <a:r>
              <a:rPr kumimoji="1" lang="ja-JP" altLang="en-US" sz="2300" dirty="0"/>
              <a:t>３、適切な知識を基に、</a:t>
            </a:r>
            <a:r>
              <a:rPr kumimoji="1" lang="ja-JP" altLang="en-US" sz="2300" dirty="0">
                <a:solidFill>
                  <a:srgbClr val="00B050"/>
                </a:solidFill>
              </a:rPr>
              <a:t>発達段階に応じた指導をする</a:t>
            </a:r>
            <a:r>
              <a:rPr kumimoji="1" lang="ja-JP" altLang="en-US" sz="2300" dirty="0"/>
              <a:t>こと</a:t>
            </a:r>
            <a:endParaRPr kumimoji="1" lang="en-US" altLang="ja-JP" sz="2300" dirty="0"/>
          </a:p>
          <a:p>
            <a:pPr marL="0" indent="0">
              <a:buNone/>
            </a:pPr>
            <a:r>
              <a:rPr lang="ja-JP" altLang="en-US" sz="2300" dirty="0"/>
              <a:t>　　　　　　</a:t>
            </a:r>
            <a:endParaRPr lang="en-US" altLang="ja-JP" sz="2300" dirty="0"/>
          </a:p>
          <a:p>
            <a:pPr marL="0" indent="0">
              <a:buNone/>
            </a:pPr>
            <a:r>
              <a:rPr lang="ja-JP" altLang="en-US" sz="2400" dirty="0">
                <a:solidFill>
                  <a:srgbClr val="0070C0"/>
                </a:solidFill>
              </a:rPr>
              <a:t>文部科学大臣からのメッセージ（８月２５日）</a:t>
            </a:r>
            <a:endParaRPr lang="en-US" altLang="ja-JP" sz="2400" dirty="0">
              <a:solidFill>
                <a:srgbClr val="0070C0"/>
              </a:solidFill>
            </a:endParaRPr>
          </a:p>
          <a:p>
            <a:pPr marL="0" indent="0">
              <a:buNone/>
            </a:pPr>
            <a:r>
              <a:rPr lang="ja-JP" altLang="en-US" sz="2300" dirty="0"/>
              <a:t>１、新型コロナ感染症は誰もがかかる可能性があり、</a:t>
            </a:r>
            <a:r>
              <a:rPr lang="ja-JP" altLang="en-US" sz="2300" dirty="0">
                <a:solidFill>
                  <a:srgbClr val="00B050"/>
                </a:solidFill>
              </a:rPr>
              <a:t>感染した人が</a:t>
            </a:r>
            <a:endParaRPr lang="en-US" altLang="ja-JP" sz="2300" dirty="0">
              <a:solidFill>
                <a:srgbClr val="00B050"/>
              </a:solidFill>
            </a:endParaRPr>
          </a:p>
          <a:p>
            <a:pPr marL="0" indent="0">
              <a:buNone/>
            </a:pPr>
            <a:r>
              <a:rPr lang="ja-JP" altLang="en-US" sz="2300" dirty="0">
                <a:solidFill>
                  <a:srgbClr val="00B050"/>
                </a:solidFill>
              </a:rPr>
              <a:t>　　悪いと言う事ではない</a:t>
            </a:r>
            <a:endParaRPr lang="en-US" altLang="ja-JP" sz="2300" dirty="0">
              <a:solidFill>
                <a:srgbClr val="00B050"/>
              </a:solidFill>
            </a:endParaRPr>
          </a:p>
          <a:p>
            <a:pPr marL="0" indent="0">
              <a:buNone/>
            </a:pPr>
            <a:r>
              <a:rPr lang="ja-JP" altLang="en-US" sz="2300" dirty="0"/>
              <a:t>２、感染した人が悪いという雰囲気ができ、</a:t>
            </a:r>
            <a:r>
              <a:rPr lang="ja-JP" altLang="en-US" sz="2300" dirty="0">
                <a:solidFill>
                  <a:srgbClr val="00B050"/>
                </a:solidFill>
              </a:rPr>
              <a:t>感染したことを言い出</a:t>
            </a:r>
            <a:endParaRPr lang="en-US" altLang="ja-JP" sz="2300" dirty="0">
              <a:solidFill>
                <a:srgbClr val="00B050"/>
              </a:solidFill>
            </a:endParaRPr>
          </a:p>
          <a:p>
            <a:pPr marL="0" indent="0">
              <a:buNone/>
            </a:pPr>
            <a:r>
              <a:rPr lang="ja-JP" altLang="en-US" sz="2300" dirty="0">
                <a:solidFill>
                  <a:srgbClr val="00B050"/>
                </a:solidFill>
              </a:rPr>
              <a:t>　　しにくくなると、さらに感染が広がってしまうかもしれない</a:t>
            </a:r>
            <a:endParaRPr lang="en-US" altLang="ja-JP" sz="2300" dirty="0">
              <a:solidFill>
                <a:srgbClr val="00B050"/>
              </a:solidFill>
            </a:endParaRPr>
          </a:p>
          <a:p>
            <a:pPr marL="0" indent="0">
              <a:buNone/>
            </a:pPr>
            <a:r>
              <a:rPr lang="ja-JP" altLang="en-US" sz="2300" dirty="0"/>
              <a:t>３、感染した人を責めるのではなく、</a:t>
            </a:r>
            <a:r>
              <a:rPr lang="ja-JP" altLang="en-US" sz="2300" dirty="0">
                <a:solidFill>
                  <a:srgbClr val="00B050"/>
                </a:solidFill>
              </a:rPr>
              <a:t>励まし温かくむかえてほしい</a:t>
            </a:r>
            <a:endParaRPr lang="en-US" altLang="ja-JP" sz="2300" dirty="0">
              <a:solidFill>
                <a:srgbClr val="00B050"/>
              </a:solidFill>
            </a:endParaRPr>
          </a:p>
          <a:p>
            <a:pPr marL="0" indent="0">
              <a:buNone/>
            </a:pPr>
            <a:r>
              <a:rPr lang="ja-JP" altLang="en-US" sz="2300" dirty="0"/>
              <a:t>４、今</a:t>
            </a:r>
            <a:r>
              <a:rPr lang="ja-JP" altLang="en-US" sz="2300" dirty="0">
                <a:solidFill>
                  <a:srgbClr val="00B050"/>
                </a:solidFill>
              </a:rPr>
              <a:t>自分ができる予防をしっかり行い</a:t>
            </a:r>
            <a:r>
              <a:rPr lang="ja-JP" altLang="en-US" sz="2300" dirty="0"/>
              <a:t>日々の学びを続けてほしい</a:t>
            </a:r>
            <a:endParaRPr lang="en-US" altLang="ja-JP" sz="2300" dirty="0"/>
          </a:p>
          <a:p>
            <a:pPr marL="0" indent="0">
              <a:buNone/>
            </a:pPr>
            <a:r>
              <a:rPr kumimoji="1" lang="ja-JP" altLang="en-US" sz="2400" dirty="0"/>
              <a:t>　　　　　　　　　　　　　　　　　　　　　　　</a:t>
            </a:r>
            <a:r>
              <a:rPr kumimoji="1" lang="ja-JP" altLang="en-US" sz="800" dirty="0"/>
              <a:t>厚生労働省コロナウイルス</a:t>
            </a:r>
            <a:r>
              <a:rPr kumimoji="1" lang="en-US" altLang="ja-JP" sz="800" dirty="0"/>
              <a:t>Q</a:t>
            </a:r>
            <a:r>
              <a:rPr kumimoji="1" lang="ja-JP" altLang="en-US" sz="800" dirty="0"/>
              <a:t>＆</a:t>
            </a:r>
            <a:r>
              <a:rPr kumimoji="1" lang="en-US" altLang="ja-JP" sz="800" dirty="0"/>
              <a:t>A</a:t>
            </a:r>
            <a:r>
              <a:rPr kumimoji="1" lang="ja-JP" altLang="en-US" sz="800" dirty="0"/>
              <a:t>より</a:t>
            </a:r>
            <a:endParaRPr kumimoji="1" lang="en-US" altLang="ja-JP" sz="2400" dirty="0"/>
          </a:p>
          <a:p>
            <a:pPr marL="0" indent="0">
              <a:buNone/>
            </a:pPr>
            <a:r>
              <a:rPr lang="ja-JP" altLang="en-US" sz="2400" dirty="0"/>
              <a:t>　　　</a:t>
            </a:r>
            <a:endParaRPr kumimoji="1" lang="en-US" altLang="ja-JP" sz="2400"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　</a:t>
            </a:r>
          </a:p>
        </p:txBody>
      </p:sp>
      <p:sp>
        <p:nvSpPr>
          <p:cNvPr id="3" name="テキスト ボックス 2"/>
          <p:cNvSpPr txBox="1"/>
          <p:nvPr/>
        </p:nvSpPr>
        <p:spPr>
          <a:xfrm>
            <a:off x="74550" y="229809"/>
            <a:ext cx="8488930"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noProof="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コロナに関連したいじめや差別偏見の対応</a:t>
            </a:r>
            <a:endPar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2" name="スライド番号プレースホルダー 1">
            <a:extLst>
              <a:ext uri="{FF2B5EF4-FFF2-40B4-BE49-F238E27FC236}">
                <a16:creationId xmlns:a16="http://schemas.microsoft.com/office/drawing/2014/main" id="{30C8D529-44EB-4457-9F55-4A9227CAB1AC}"/>
              </a:ext>
            </a:extLst>
          </p:cNvPr>
          <p:cNvSpPr>
            <a:spLocks noGrp="1"/>
          </p:cNvSpPr>
          <p:nvPr>
            <p:ph type="sldNum" sz="quarter" idx="12"/>
          </p:nvPr>
        </p:nvSpPr>
        <p:spPr/>
        <p:txBody>
          <a:bodyPr/>
          <a:lstStyle/>
          <a:p>
            <a:pPr>
              <a:defRPr/>
            </a:pPr>
            <a:fld id="{9940BD99-11EE-4DA2-B4F2-49525F4E3B27}" type="slidenum">
              <a:rPr lang="ja-JP" altLang="en-US" smtClean="0"/>
              <a:pPr>
                <a:defRPr/>
              </a:pPr>
              <a:t>20</a:t>
            </a:fld>
            <a:endParaRPr lang="ja-JP" altLang="en-US"/>
          </a:p>
        </p:txBody>
      </p:sp>
    </p:spTree>
    <p:extLst>
      <p:ext uri="{BB962C8B-B14F-4D97-AF65-F5344CB8AC3E}">
        <p14:creationId xmlns:p14="http://schemas.microsoft.com/office/powerpoint/2010/main" val="4294651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txBox="1">
            <a:spLocks noGrp="1"/>
          </p:cNvSpPr>
          <p:nvPr>
            <p:ph type="title"/>
          </p:nvPr>
        </p:nvSpPr>
        <p:spPr>
          <a:xfrm>
            <a:off x="219456" y="504431"/>
            <a:ext cx="4230624"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cs typeface="+mn-cs"/>
              </a:rPr>
              <a:t>「コロナは自業自得」</a:t>
            </a:r>
            <a:endPar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endParaRPr>
          </a:p>
        </p:txBody>
      </p:sp>
      <p:sp>
        <p:nvSpPr>
          <p:cNvPr id="7" name="正方形/長方形 6"/>
          <p:cNvSpPr/>
          <p:nvPr/>
        </p:nvSpPr>
        <p:spPr>
          <a:xfrm>
            <a:off x="0" y="1333785"/>
            <a:ext cx="9034272" cy="830997"/>
          </a:xfrm>
          <a:prstGeom prst="rect">
            <a:avLst/>
          </a:prstGeom>
        </p:spPr>
        <p:txBody>
          <a:bodyPr wrap="square">
            <a:spAutoFit/>
          </a:bodyPr>
          <a:lstStyle/>
          <a:p>
            <a:r>
              <a:rPr lang="ja-JP" altLang="en-US" sz="2400" dirty="0"/>
              <a:t>　</a:t>
            </a:r>
            <a:r>
              <a:rPr lang="ja-JP" altLang="en-US" sz="2400" dirty="0">
                <a:solidFill>
                  <a:srgbClr val="00B050"/>
                </a:solidFill>
              </a:rPr>
              <a:t>日本は</a:t>
            </a:r>
            <a:r>
              <a:rPr lang="en-US" altLang="ja-JP" sz="2400" dirty="0">
                <a:solidFill>
                  <a:srgbClr val="00B050"/>
                </a:solidFill>
              </a:rPr>
              <a:t>17.24</a:t>
            </a:r>
            <a:r>
              <a:rPr lang="ja-JP" altLang="en-US" sz="2400" dirty="0">
                <a:solidFill>
                  <a:srgbClr val="00B050"/>
                </a:solidFill>
              </a:rPr>
              <a:t>％</a:t>
            </a:r>
            <a:r>
              <a:rPr lang="ja-JP" altLang="en-US" sz="2400" dirty="0"/>
              <a:t>、米</a:t>
            </a:r>
            <a:r>
              <a:rPr lang="en-US" altLang="ja-JP" sz="2400" dirty="0"/>
              <a:t>4.90</a:t>
            </a:r>
            <a:r>
              <a:rPr lang="ja-JP" altLang="en-US" sz="2400" dirty="0"/>
              <a:t>％、英</a:t>
            </a:r>
            <a:r>
              <a:rPr lang="en-US" altLang="ja-JP" sz="2400" dirty="0"/>
              <a:t>1.36</a:t>
            </a:r>
            <a:r>
              <a:rPr lang="ja-JP" altLang="en-US" sz="2400" dirty="0"/>
              <a:t>％</a:t>
            </a:r>
            <a:endParaRPr lang="en-US" altLang="ja-JP" sz="2400" dirty="0"/>
          </a:p>
          <a:p>
            <a:r>
              <a:rPr lang="ja-JP" altLang="en-US" sz="2400" dirty="0"/>
              <a:t>　本来なら</a:t>
            </a:r>
            <a:r>
              <a:rPr lang="en-US" altLang="ja-JP" sz="2400" dirty="0"/>
              <a:t>『</a:t>
            </a:r>
            <a:r>
              <a:rPr lang="ja-JP" altLang="en-US" sz="2400" dirty="0"/>
              <a:t>被害者</a:t>
            </a:r>
            <a:r>
              <a:rPr lang="en-US" altLang="ja-JP" sz="2400" dirty="0"/>
              <a:t>』</a:t>
            </a:r>
            <a:r>
              <a:rPr lang="ja-JP" altLang="en-US" sz="2400" dirty="0"/>
              <a:t>のはずの人が</a:t>
            </a:r>
            <a:r>
              <a:rPr lang="ja-JP" altLang="en-US" sz="2400" dirty="0">
                <a:solidFill>
                  <a:srgbClr val="00B050"/>
                </a:solidFill>
              </a:rPr>
              <a:t>過剰に攻められる傾向</a:t>
            </a:r>
            <a:r>
              <a:rPr lang="ja-JP" altLang="en-US" sz="2400" dirty="0"/>
              <a:t>が強い</a:t>
            </a:r>
            <a:endParaRPr lang="en-US" altLang="ja-JP" sz="2400" dirty="0"/>
          </a:p>
        </p:txBody>
      </p:sp>
      <p:sp>
        <p:nvSpPr>
          <p:cNvPr id="10" name="タイトル 4"/>
          <p:cNvSpPr txBox="1">
            <a:spLocks/>
          </p:cNvSpPr>
          <p:nvPr/>
        </p:nvSpPr>
        <p:spPr>
          <a:xfrm>
            <a:off x="176926" y="2790070"/>
            <a:ext cx="6876288" cy="646331"/>
          </a:xfrm>
          <a:prstGeom prst="rect">
            <a:avLst/>
          </a:prstGeom>
          <a:solidFill>
            <a:schemeClr val="accent1">
              <a:lumMod val="20000"/>
              <a:lumOff val="80000"/>
            </a:schemeClr>
          </a:solidFill>
          <a:ln>
            <a:solidFill>
              <a:schemeClr val="accent1">
                <a:lumMod val="20000"/>
                <a:lumOff val="80000"/>
              </a:schemeClr>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00000"/>
              </a:lnSpc>
              <a:spcBef>
                <a:spcPts val="0"/>
              </a:spcBef>
              <a:defRPr/>
            </a:pPr>
            <a:r>
              <a:rPr lang="ja-JP" altLang="en-US"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cs typeface="+mn-cs"/>
              </a:rPr>
              <a:t>人権侵害を受けた方の相談窓口</a:t>
            </a:r>
            <a:r>
              <a:rPr lang="en-US" altLang="ja-JP"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cs typeface="+mn-cs"/>
              </a:rPr>
              <a:t> </a:t>
            </a:r>
            <a:endParaRPr lang="ja-JP" altLang="en-US" sz="3600" dirty="0">
              <a:solidFill>
                <a:srgbClr val="0070C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cs typeface="+mn-cs"/>
            </a:endParaRPr>
          </a:p>
        </p:txBody>
      </p:sp>
      <p:sp>
        <p:nvSpPr>
          <p:cNvPr id="3" name="正方形/長方形 2"/>
          <p:cNvSpPr/>
          <p:nvPr/>
        </p:nvSpPr>
        <p:spPr>
          <a:xfrm>
            <a:off x="329184" y="3558109"/>
            <a:ext cx="8814816" cy="2677656"/>
          </a:xfrm>
          <a:prstGeom prst="rect">
            <a:avLst/>
          </a:prstGeom>
        </p:spPr>
        <p:txBody>
          <a:bodyPr wrap="square">
            <a:spAutoFit/>
          </a:bodyPr>
          <a:lstStyle/>
          <a:p>
            <a:r>
              <a:rPr lang="ja-JP" altLang="en-US" sz="2400" dirty="0">
                <a:solidFill>
                  <a:srgbClr val="00B050"/>
                </a:solidFill>
              </a:rPr>
              <a:t>人権啓発推進センター</a:t>
            </a:r>
            <a:r>
              <a:rPr lang="en-US" altLang="ja-JP" sz="2400" dirty="0"/>
              <a:t>(</a:t>
            </a:r>
            <a:r>
              <a:rPr lang="ja-JP" altLang="en-US" sz="2400" dirty="0"/>
              <a:t>平日</a:t>
            </a:r>
            <a:r>
              <a:rPr lang="en-US" altLang="ja-JP" sz="2400" dirty="0"/>
              <a:t>8:30</a:t>
            </a:r>
            <a:r>
              <a:rPr lang="ja-JP" altLang="en-US" sz="2400" dirty="0"/>
              <a:t>～</a:t>
            </a:r>
            <a:r>
              <a:rPr lang="en-US" altLang="ja-JP" sz="2400" dirty="0"/>
              <a:t>17:15</a:t>
            </a:r>
            <a:r>
              <a:rPr lang="ja-JP" altLang="en-US" sz="2400" dirty="0"/>
              <a:t>）</a:t>
            </a:r>
            <a:endParaRPr lang="en-US" altLang="ja-JP" sz="2400" dirty="0"/>
          </a:p>
          <a:p>
            <a:r>
              <a:rPr lang="ja-JP" altLang="en-US" sz="2400" dirty="0"/>
              <a:t>松江</a:t>
            </a:r>
            <a:r>
              <a:rPr lang="en-US" altLang="ja-JP" sz="2400" dirty="0"/>
              <a:t> </a:t>
            </a:r>
            <a:r>
              <a:rPr lang="ja-JP" altLang="en-US" sz="2400" dirty="0"/>
              <a:t>☎０８５２－２２－７７０４</a:t>
            </a:r>
            <a:endParaRPr lang="en-US" altLang="ja-JP" sz="2400" dirty="0"/>
          </a:p>
          <a:p>
            <a:r>
              <a:rPr lang="ja-JP" altLang="en-US" sz="2400" dirty="0"/>
              <a:t>浜田 ☎０８５５－２９－５５３０</a:t>
            </a:r>
            <a:endParaRPr lang="en-US" altLang="ja-JP" sz="2400" dirty="0"/>
          </a:p>
          <a:p>
            <a:r>
              <a:rPr lang="ja-JP" altLang="en-US" sz="2400" dirty="0"/>
              <a:t> </a:t>
            </a:r>
            <a:r>
              <a:rPr lang="ja-JP" altLang="en-US" sz="2400" dirty="0">
                <a:solidFill>
                  <a:srgbClr val="00B050"/>
                </a:solidFill>
              </a:rPr>
              <a:t>子どもの人権１１</a:t>
            </a:r>
            <a:r>
              <a:rPr lang="ja-JP" altLang="en-US" sz="2400" dirty="0"/>
              <a:t>０番（平日 </a:t>
            </a:r>
            <a:r>
              <a:rPr lang="en-US" altLang="ja-JP" sz="2400" dirty="0"/>
              <a:t>8</a:t>
            </a:r>
            <a:r>
              <a:rPr lang="ja-JP" altLang="en-US" sz="2400" dirty="0"/>
              <a:t>：</a:t>
            </a:r>
            <a:r>
              <a:rPr lang="en-US" altLang="ja-JP" sz="2400" dirty="0"/>
              <a:t>30 </a:t>
            </a:r>
            <a:r>
              <a:rPr lang="ja-JP" altLang="en-US" sz="2400" dirty="0"/>
              <a:t>～ </a:t>
            </a:r>
            <a:r>
              <a:rPr lang="en-US" altLang="ja-JP" sz="2400" dirty="0"/>
              <a:t>17</a:t>
            </a:r>
            <a:r>
              <a:rPr lang="ja-JP" altLang="en-US" sz="2400" dirty="0"/>
              <a:t>：</a:t>
            </a:r>
            <a:r>
              <a:rPr lang="en-US" altLang="ja-JP" sz="2400" dirty="0"/>
              <a:t>15)</a:t>
            </a:r>
          </a:p>
          <a:p>
            <a:r>
              <a:rPr lang="en-US" altLang="ja-JP" sz="2400" dirty="0"/>
              <a:t>         </a:t>
            </a:r>
            <a:r>
              <a:rPr lang="ja-JP" altLang="en-US" sz="2400" dirty="0"/>
              <a:t> ☎０１２０－００７－１１０ </a:t>
            </a:r>
            <a:endParaRPr lang="en-US" altLang="ja-JP" sz="2400" dirty="0"/>
          </a:p>
          <a:p>
            <a:r>
              <a:rPr lang="ja-JP" altLang="en-US" sz="2400" dirty="0">
                <a:solidFill>
                  <a:srgbClr val="00B050"/>
                </a:solidFill>
              </a:rPr>
              <a:t>島根いのちの電話</a:t>
            </a:r>
            <a:r>
              <a:rPr lang="ja-JP" altLang="en-US" sz="2400" dirty="0"/>
              <a:t>（</a:t>
            </a:r>
            <a:r>
              <a:rPr lang="ja-JP" altLang="en-US" sz="2000" dirty="0"/>
              <a:t>月～金 </a:t>
            </a:r>
            <a:r>
              <a:rPr lang="en-US" altLang="ja-JP" sz="2000" dirty="0"/>
              <a:t>9</a:t>
            </a:r>
            <a:r>
              <a:rPr lang="ja-JP" altLang="en-US" sz="2000" dirty="0"/>
              <a:t>：</a:t>
            </a:r>
            <a:r>
              <a:rPr lang="en-US" altLang="ja-JP" sz="2000" dirty="0"/>
              <a:t>00 </a:t>
            </a:r>
            <a:r>
              <a:rPr lang="ja-JP" altLang="en-US" sz="2000" dirty="0"/>
              <a:t>～ </a:t>
            </a:r>
            <a:r>
              <a:rPr lang="en-US" altLang="ja-JP" sz="2000" dirty="0"/>
              <a:t>22</a:t>
            </a:r>
            <a:r>
              <a:rPr lang="ja-JP" altLang="en-US" sz="2000" dirty="0"/>
              <a:t>：</a:t>
            </a:r>
            <a:r>
              <a:rPr lang="en-US" altLang="ja-JP" sz="2000" dirty="0"/>
              <a:t>00</a:t>
            </a:r>
            <a:r>
              <a:rPr lang="ja-JP" altLang="en-US" sz="2000" dirty="0" err="1"/>
              <a:t>、</a:t>
            </a:r>
            <a:r>
              <a:rPr lang="ja-JP" altLang="en-US" sz="2000" dirty="0"/>
              <a:t>土 </a:t>
            </a:r>
            <a:r>
              <a:rPr lang="en-US" altLang="ja-JP" sz="2000" dirty="0"/>
              <a:t>9</a:t>
            </a:r>
            <a:r>
              <a:rPr lang="ja-JP" altLang="en-US" sz="2000" dirty="0"/>
              <a:t>：</a:t>
            </a:r>
            <a:r>
              <a:rPr lang="en-US" altLang="ja-JP" sz="2000" dirty="0"/>
              <a:t>00 </a:t>
            </a:r>
            <a:r>
              <a:rPr lang="ja-JP" altLang="en-US" sz="2000" dirty="0"/>
              <a:t>～日 </a:t>
            </a:r>
            <a:r>
              <a:rPr lang="en-US" altLang="ja-JP" sz="2000" dirty="0"/>
              <a:t>22</a:t>
            </a:r>
            <a:r>
              <a:rPr lang="ja-JP" altLang="en-US" sz="2000" dirty="0"/>
              <a:t>：</a:t>
            </a:r>
            <a:r>
              <a:rPr lang="en-US" altLang="ja-JP" sz="2000" dirty="0"/>
              <a:t>00</a:t>
            </a:r>
            <a:r>
              <a:rPr lang="ja-JP" altLang="en-US" sz="2400" dirty="0"/>
              <a:t>）</a:t>
            </a:r>
            <a:endParaRPr lang="en-US" altLang="ja-JP" sz="2400" dirty="0"/>
          </a:p>
          <a:p>
            <a:r>
              <a:rPr lang="en-US" altLang="ja-JP" sz="2400" dirty="0"/>
              <a:t>          </a:t>
            </a:r>
            <a:r>
              <a:rPr lang="ja-JP" altLang="en-US" sz="2400" dirty="0"/>
              <a:t>☎０８５２－２６－７５７５</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393" y="2704289"/>
            <a:ext cx="974493" cy="1966464"/>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744" y="3239841"/>
            <a:ext cx="979945" cy="1977467"/>
          </a:xfrm>
          <a:prstGeom prst="rect">
            <a:avLst/>
          </a:prstGeom>
        </p:spPr>
      </p:pic>
      <p:sp>
        <p:nvSpPr>
          <p:cNvPr id="2" name="スライド番号プレースホルダー 1">
            <a:extLst>
              <a:ext uri="{FF2B5EF4-FFF2-40B4-BE49-F238E27FC236}">
                <a16:creationId xmlns:a16="http://schemas.microsoft.com/office/drawing/2014/main" id="{6DB47BE2-4E6B-41D0-A1B7-82312567AD65}"/>
              </a:ext>
            </a:extLst>
          </p:cNvPr>
          <p:cNvSpPr>
            <a:spLocks noGrp="1"/>
          </p:cNvSpPr>
          <p:nvPr>
            <p:ph type="sldNum" sz="quarter" idx="12"/>
          </p:nvPr>
        </p:nvSpPr>
        <p:spPr/>
        <p:txBody>
          <a:bodyPr/>
          <a:lstStyle/>
          <a:p>
            <a:fld id="{E8F917B5-0DD6-4257-AB65-F79984592FEB}" type="slidenum">
              <a:rPr kumimoji="1" lang="ja-JP" altLang="en-US" smtClean="0"/>
              <a:t>21</a:t>
            </a:fld>
            <a:endParaRPr kumimoji="1" lang="ja-JP" altLang="en-US"/>
          </a:p>
        </p:txBody>
      </p:sp>
    </p:spTree>
    <p:extLst>
      <p:ext uri="{BB962C8B-B14F-4D97-AF65-F5344CB8AC3E}">
        <p14:creationId xmlns:p14="http://schemas.microsoft.com/office/powerpoint/2010/main" val="392287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auto">
              <a:spcAft>
                <a:spcPts val="0"/>
              </a:spcAft>
              <a:defRPr/>
            </a:pPr>
            <a:r>
              <a:rPr lang="ja-JP" altLang="en-US">
                <a:cs typeface="+mj-cs"/>
              </a:rPr>
              <a:t>感染拡大の３要素</a:t>
            </a:r>
          </a:p>
        </p:txBody>
      </p:sp>
      <p:sp>
        <p:nvSpPr>
          <p:cNvPr id="4" name="星 12 3"/>
          <p:cNvSpPr/>
          <p:nvPr/>
        </p:nvSpPr>
        <p:spPr>
          <a:xfrm>
            <a:off x="457200" y="1171435"/>
            <a:ext cx="2435726" cy="1721100"/>
          </a:xfrm>
          <a:prstGeom prst="star12">
            <a:avLst/>
          </a:prstGeom>
          <a:ln/>
        </p:spPr>
        <p:style>
          <a:lnRef idx="1">
            <a:schemeClr val="accent2"/>
          </a:lnRef>
          <a:fillRef idx="3">
            <a:schemeClr val="accent2"/>
          </a:fillRef>
          <a:effectRef idx="2">
            <a:schemeClr val="accent2"/>
          </a:effectRef>
          <a:fontRef idx="minor">
            <a:schemeClr val="lt1"/>
          </a:fontRef>
        </p:style>
        <p:txBody>
          <a:bodyPr wrap="none"/>
          <a:lstStyle/>
          <a:p>
            <a:pPr algn="ctr" fontAlgn="auto">
              <a:spcBef>
                <a:spcPts val="0"/>
              </a:spcBef>
              <a:spcAft>
                <a:spcPts val="0"/>
              </a:spcAft>
              <a:defRPr/>
            </a:pPr>
            <a:r>
              <a:rPr lang="ja-JP" altLang="en-US" sz="4700"/>
              <a:t>感染源</a:t>
            </a:r>
          </a:p>
        </p:txBody>
      </p:sp>
      <p:sp>
        <p:nvSpPr>
          <p:cNvPr id="5" name="右矢印 4"/>
          <p:cNvSpPr/>
          <p:nvPr/>
        </p:nvSpPr>
        <p:spPr>
          <a:xfrm>
            <a:off x="3064376" y="1171433"/>
            <a:ext cx="3411287" cy="1721102"/>
          </a:xfrm>
          <a:prstGeom prst="rightArrow">
            <a:avLst/>
          </a:prstGeom>
        </p:spPr>
        <p:style>
          <a:lnRef idx="1">
            <a:schemeClr val="accent3"/>
          </a:lnRef>
          <a:fillRef idx="2">
            <a:schemeClr val="accent3"/>
          </a:fillRef>
          <a:effectRef idx="1">
            <a:schemeClr val="accent3"/>
          </a:effectRef>
          <a:fontRef idx="minor">
            <a:schemeClr val="dk1"/>
          </a:fontRef>
        </p:style>
        <p:txBody>
          <a:bodyPr wrap="none" anchor="ctr"/>
          <a:lstStyle/>
          <a:p>
            <a:pPr algn="ctr" fontAlgn="auto">
              <a:spcBef>
                <a:spcPts val="0"/>
              </a:spcBef>
              <a:spcAft>
                <a:spcPts val="0"/>
              </a:spcAft>
              <a:defRPr/>
            </a:pPr>
            <a:r>
              <a:rPr lang="ja-JP" altLang="en-US" sz="4700" dirty="0"/>
              <a:t>感染経路</a:t>
            </a:r>
          </a:p>
        </p:txBody>
      </p:sp>
      <p:sp>
        <p:nvSpPr>
          <p:cNvPr id="6" name="スマイル 5"/>
          <p:cNvSpPr/>
          <p:nvPr/>
        </p:nvSpPr>
        <p:spPr>
          <a:xfrm>
            <a:off x="6667928" y="780837"/>
            <a:ext cx="2301949" cy="2262316"/>
          </a:xfrm>
          <a:prstGeom prst="smileyFace">
            <a:avLst/>
          </a:prstGeom>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ja-JP" altLang="en-US" sz="4700" dirty="0"/>
              <a:t>感受性</a:t>
            </a:r>
            <a:endParaRPr lang="en-US" altLang="ja-JP" sz="4700" dirty="0"/>
          </a:p>
          <a:p>
            <a:pPr algn="ctr" fontAlgn="auto">
              <a:spcBef>
                <a:spcPts val="0"/>
              </a:spcBef>
              <a:spcAft>
                <a:spcPts val="0"/>
              </a:spcAft>
              <a:defRPr/>
            </a:pPr>
            <a:r>
              <a:rPr lang="ja-JP" altLang="en-US" sz="4700" dirty="0"/>
              <a:t>宿主</a:t>
            </a:r>
          </a:p>
        </p:txBody>
      </p:sp>
      <p:sp>
        <p:nvSpPr>
          <p:cNvPr id="7" name="テキスト ボックス 6"/>
          <p:cNvSpPr txBox="1"/>
          <p:nvPr/>
        </p:nvSpPr>
        <p:spPr>
          <a:xfrm>
            <a:off x="284685" y="6047626"/>
            <a:ext cx="8443337"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ja-JP" altLang="en-US" sz="2800" dirty="0"/>
              <a:t>新型コロナもインフルエンザも予防の基本は同じ！</a:t>
            </a:r>
          </a:p>
        </p:txBody>
      </p:sp>
      <p:grpSp>
        <p:nvGrpSpPr>
          <p:cNvPr id="3" name="グループ化 2">
            <a:extLst>
              <a:ext uri="{FF2B5EF4-FFF2-40B4-BE49-F238E27FC236}">
                <a16:creationId xmlns:a16="http://schemas.microsoft.com/office/drawing/2014/main" id="{D00C6038-9906-CB49-B95F-E8A116B83A3D}"/>
              </a:ext>
            </a:extLst>
          </p:cNvPr>
          <p:cNvGrpSpPr/>
          <p:nvPr/>
        </p:nvGrpSpPr>
        <p:grpSpPr>
          <a:xfrm>
            <a:off x="3411677" y="2562880"/>
            <a:ext cx="2394577" cy="1627127"/>
            <a:chOff x="4117120" y="2947409"/>
            <a:chExt cx="2132254" cy="1304222"/>
          </a:xfrm>
        </p:grpSpPr>
        <p:pic>
          <p:nvPicPr>
            <p:cNvPr id="13" name="図 12">
              <a:extLst>
                <a:ext uri="{FF2B5EF4-FFF2-40B4-BE49-F238E27FC236}">
                  <a16:creationId xmlns:a16="http://schemas.microsoft.com/office/drawing/2014/main" id="{AC538081-F6DD-BF43-A0D6-B8126E036C1C}"/>
                </a:ext>
              </a:extLst>
            </p:cNvPr>
            <p:cNvPicPr>
              <a:picLocks noChangeAspect="1"/>
            </p:cNvPicPr>
            <p:nvPr/>
          </p:nvPicPr>
          <p:blipFill>
            <a:blip r:embed="rId3"/>
            <a:stretch>
              <a:fillRect/>
            </a:stretch>
          </p:blipFill>
          <p:spPr>
            <a:xfrm>
              <a:off x="4117120" y="2947409"/>
              <a:ext cx="1304222" cy="1304222"/>
            </a:xfrm>
            <a:prstGeom prst="rect">
              <a:avLst/>
            </a:prstGeom>
          </p:spPr>
        </p:pic>
        <p:sp>
          <p:nvSpPr>
            <p:cNvPr id="15" name="テキスト ボックス 14">
              <a:extLst>
                <a:ext uri="{FF2B5EF4-FFF2-40B4-BE49-F238E27FC236}">
                  <a16:creationId xmlns:a16="http://schemas.microsoft.com/office/drawing/2014/main" id="{6BFE35AB-3CC5-F646-82D6-142DD4F6F50A}"/>
                </a:ext>
              </a:extLst>
            </p:cNvPr>
            <p:cNvSpPr txBox="1"/>
            <p:nvPr/>
          </p:nvSpPr>
          <p:spPr>
            <a:xfrm>
              <a:off x="5262758" y="3445077"/>
              <a:ext cx="986616" cy="296038"/>
            </a:xfrm>
            <a:prstGeom prst="rect">
              <a:avLst/>
            </a:prstGeom>
            <a:noFill/>
          </p:spPr>
          <p:txBody>
            <a:bodyPr wrap="none" rtlCol="0">
              <a:spAutoFit/>
            </a:bodyPr>
            <a:lstStyle/>
            <a:p>
              <a:r>
                <a:rPr kumimoji="1" lang="ja-JP" altLang="en-US" b="1" dirty="0">
                  <a:solidFill>
                    <a:srgbClr val="FF0000"/>
                  </a:solidFill>
                </a:rPr>
                <a:t>飛沫感染</a:t>
              </a:r>
            </a:p>
          </p:txBody>
        </p:sp>
      </p:grpSp>
      <p:grpSp>
        <p:nvGrpSpPr>
          <p:cNvPr id="9" name="グループ化 8">
            <a:extLst>
              <a:ext uri="{FF2B5EF4-FFF2-40B4-BE49-F238E27FC236}">
                <a16:creationId xmlns:a16="http://schemas.microsoft.com/office/drawing/2014/main" id="{21F1B8FF-3249-8B49-8681-2BD6493C7112}"/>
              </a:ext>
            </a:extLst>
          </p:cNvPr>
          <p:cNvGrpSpPr/>
          <p:nvPr/>
        </p:nvGrpSpPr>
        <p:grpSpPr>
          <a:xfrm>
            <a:off x="3744317" y="4273582"/>
            <a:ext cx="2423917" cy="1487709"/>
            <a:chOff x="3740973" y="4297398"/>
            <a:chExt cx="1961540" cy="1240722"/>
          </a:xfrm>
        </p:grpSpPr>
        <p:pic>
          <p:nvPicPr>
            <p:cNvPr id="14" name="図 13">
              <a:extLst>
                <a:ext uri="{FF2B5EF4-FFF2-40B4-BE49-F238E27FC236}">
                  <a16:creationId xmlns:a16="http://schemas.microsoft.com/office/drawing/2014/main" id="{9F7D363C-825F-A544-9C70-A5FAC66BAA56}"/>
                </a:ext>
              </a:extLst>
            </p:cNvPr>
            <p:cNvPicPr>
              <a:picLocks noChangeAspect="1"/>
            </p:cNvPicPr>
            <p:nvPr/>
          </p:nvPicPr>
          <p:blipFill>
            <a:blip r:embed="rId4"/>
            <a:stretch>
              <a:fillRect/>
            </a:stretch>
          </p:blipFill>
          <p:spPr>
            <a:xfrm>
              <a:off x="4396490" y="4297398"/>
              <a:ext cx="1306023" cy="1240722"/>
            </a:xfrm>
            <a:prstGeom prst="rect">
              <a:avLst/>
            </a:prstGeom>
          </p:spPr>
        </p:pic>
        <p:sp>
          <p:nvSpPr>
            <p:cNvPr id="16" name="テキスト ボックス 15">
              <a:extLst>
                <a:ext uri="{FF2B5EF4-FFF2-40B4-BE49-F238E27FC236}">
                  <a16:creationId xmlns:a16="http://schemas.microsoft.com/office/drawing/2014/main" id="{535E1BEF-E718-AB44-8867-F5677BEC1800}"/>
                </a:ext>
              </a:extLst>
            </p:cNvPr>
            <p:cNvSpPr txBox="1"/>
            <p:nvPr/>
          </p:nvSpPr>
          <p:spPr>
            <a:xfrm>
              <a:off x="3740973" y="4648555"/>
              <a:ext cx="896639" cy="308016"/>
            </a:xfrm>
            <a:prstGeom prst="rect">
              <a:avLst/>
            </a:prstGeom>
            <a:noFill/>
          </p:spPr>
          <p:txBody>
            <a:bodyPr wrap="none" rtlCol="0">
              <a:spAutoFit/>
            </a:bodyPr>
            <a:lstStyle/>
            <a:p>
              <a:r>
                <a:rPr kumimoji="1" lang="ja-JP" altLang="en-US" b="1" dirty="0">
                  <a:solidFill>
                    <a:srgbClr val="FF0000"/>
                  </a:solidFill>
                </a:rPr>
                <a:t>接触感染</a:t>
              </a:r>
            </a:p>
          </p:txBody>
        </p:sp>
      </p:grpSp>
      <p:sp>
        <p:nvSpPr>
          <p:cNvPr id="17" name="テキスト ボックス 16">
            <a:extLst>
              <a:ext uri="{FF2B5EF4-FFF2-40B4-BE49-F238E27FC236}">
                <a16:creationId xmlns:a16="http://schemas.microsoft.com/office/drawing/2014/main" id="{34811506-608E-5349-8A0E-C4F34628B89E}"/>
              </a:ext>
            </a:extLst>
          </p:cNvPr>
          <p:cNvSpPr txBox="1"/>
          <p:nvPr/>
        </p:nvSpPr>
        <p:spPr>
          <a:xfrm>
            <a:off x="1256518" y="1376510"/>
            <a:ext cx="837089" cy="369332"/>
          </a:xfrm>
          <a:prstGeom prst="rect">
            <a:avLst/>
          </a:prstGeom>
          <a:noFill/>
        </p:spPr>
        <p:txBody>
          <a:bodyPr wrap="none" rtlCol="0">
            <a:spAutoFit/>
          </a:bodyPr>
          <a:lstStyle/>
          <a:p>
            <a:r>
              <a:rPr kumimoji="1" lang="ja-JP" altLang="en-US"/>
              <a:t>バイ菌</a:t>
            </a:r>
          </a:p>
        </p:txBody>
      </p:sp>
      <p:sp>
        <p:nvSpPr>
          <p:cNvPr id="18" name="テキスト ボックス 17">
            <a:extLst>
              <a:ext uri="{FF2B5EF4-FFF2-40B4-BE49-F238E27FC236}">
                <a16:creationId xmlns:a16="http://schemas.microsoft.com/office/drawing/2014/main" id="{EDA23164-8A9B-9641-8A07-F71511C8DEA6}"/>
              </a:ext>
            </a:extLst>
          </p:cNvPr>
          <p:cNvSpPr txBox="1"/>
          <p:nvPr/>
        </p:nvSpPr>
        <p:spPr>
          <a:xfrm>
            <a:off x="3665262" y="1399507"/>
            <a:ext cx="1228221" cy="369332"/>
          </a:xfrm>
          <a:prstGeom prst="rect">
            <a:avLst/>
          </a:prstGeom>
          <a:noFill/>
        </p:spPr>
        <p:txBody>
          <a:bodyPr wrap="none" rtlCol="0">
            <a:spAutoFit/>
          </a:bodyPr>
          <a:lstStyle/>
          <a:p>
            <a:r>
              <a:rPr kumimoji="1" lang="ja-JP" altLang="en-US" dirty="0"/>
              <a:t>うつる方法</a:t>
            </a:r>
          </a:p>
        </p:txBody>
      </p:sp>
      <p:sp>
        <p:nvSpPr>
          <p:cNvPr id="19" name="テキスト ボックス 18">
            <a:extLst>
              <a:ext uri="{FF2B5EF4-FFF2-40B4-BE49-F238E27FC236}">
                <a16:creationId xmlns:a16="http://schemas.microsoft.com/office/drawing/2014/main" id="{93BE57C9-1755-544C-8803-7C2D9E459FFB}"/>
              </a:ext>
            </a:extLst>
          </p:cNvPr>
          <p:cNvSpPr txBox="1"/>
          <p:nvPr/>
        </p:nvSpPr>
        <p:spPr>
          <a:xfrm>
            <a:off x="7084195" y="1714463"/>
            <a:ext cx="1404552" cy="369332"/>
          </a:xfrm>
          <a:prstGeom prst="rect">
            <a:avLst/>
          </a:prstGeom>
          <a:noFill/>
        </p:spPr>
        <p:txBody>
          <a:bodyPr wrap="none" rtlCol="0">
            <a:spAutoFit/>
          </a:bodyPr>
          <a:lstStyle/>
          <a:p>
            <a:r>
              <a:rPr kumimoji="1" lang="ja-JP" altLang="en-US" dirty="0"/>
              <a:t>うつされる人</a:t>
            </a:r>
          </a:p>
        </p:txBody>
      </p:sp>
      <p:grpSp>
        <p:nvGrpSpPr>
          <p:cNvPr id="21" name="グループ化 20">
            <a:extLst>
              <a:ext uri="{FF2B5EF4-FFF2-40B4-BE49-F238E27FC236}">
                <a16:creationId xmlns:a16="http://schemas.microsoft.com/office/drawing/2014/main" id="{A3D47B63-9F9C-474A-97FD-F14CAD251B4F}"/>
              </a:ext>
            </a:extLst>
          </p:cNvPr>
          <p:cNvGrpSpPr/>
          <p:nvPr/>
        </p:nvGrpSpPr>
        <p:grpSpPr>
          <a:xfrm>
            <a:off x="802894" y="3084689"/>
            <a:ext cx="2181053" cy="2195877"/>
            <a:chOff x="802894" y="3084689"/>
            <a:chExt cx="2181053" cy="2195877"/>
          </a:xfrm>
        </p:grpSpPr>
        <p:pic>
          <p:nvPicPr>
            <p:cNvPr id="10" name="図 9">
              <a:extLst>
                <a:ext uri="{FF2B5EF4-FFF2-40B4-BE49-F238E27FC236}">
                  <a16:creationId xmlns:a16="http://schemas.microsoft.com/office/drawing/2014/main" id="{7072D4E2-4014-104A-9AC6-05CDED1DEFE2}"/>
                </a:ext>
              </a:extLst>
            </p:cNvPr>
            <p:cNvPicPr>
              <a:picLocks noChangeAspect="1"/>
            </p:cNvPicPr>
            <p:nvPr/>
          </p:nvPicPr>
          <p:blipFill>
            <a:blip r:embed="rId5"/>
            <a:stretch>
              <a:fillRect/>
            </a:stretch>
          </p:blipFill>
          <p:spPr>
            <a:xfrm>
              <a:off x="802894" y="3084689"/>
              <a:ext cx="1932748" cy="1932748"/>
            </a:xfrm>
            <a:prstGeom prst="rect">
              <a:avLst/>
            </a:prstGeom>
          </p:spPr>
        </p:pic>
        <p:sp>
          <p:nvSpPr>
            <p:cNvPr id="20" name="テキスト ボックス 19">
              <a:extLst>
                <a:ext uri="{FF2B5EF4-FFF2-40B4-BE49-F238E27FC236}">
                  <a16:creationId xmlns:a16="http://schemas.microsoft.com/office/drawing/2014/main" id="{3BA28743-296B-F546-85B5-46B1E97F4DE2}"/>
                </a:ext>
              </a:extLst>
            </p:cNvPr>
            <p:cNvSpPr txBox="1"/>
            <p:nvPr/>
          </p:nvSpPr>
          <p:spPr>
            <a:xfrm>
              <a:off x="901326" y="4911234"/>
              <a:ext cx="2082621" cy="369332"/>
            </a:xfrm>
            <a:prstGeom prst="rect">
              <a:avLst/>
            </a:prstGeom>
            <a:noFill/>
          </p:spPr>
          <p:txBody>
            <a:bodyPr wrap="none" rtlCol="0">
              <a:spAutoFit/>
            </a:bodyPr>
            <a:lstStyle/>
            <a:p>
              <a:r>
                <a:rPr kumimoji="1" lang="ja-JP" altLang="en-US" dirty="0"/>
                <a:t>新型コロナウイルス</a:t>
              </a:r>
            </a:p>
          </p:txBody>
        </p:sp>
      </p:grpSp>
      <p:sp>
        <p:nvSpPr>
          <p:cNvPr id="22" name="テキスト ボックス 21">
            <a:extLst>
              <a:ext uri="{FF2B5EF4-FFF2-40B4-BE49-F238E27FC236}">
                <a16:creationId xmlns:a16="http://schemas.microsoft.com/office/drawing/2014/main" id="{6BFE35AB-3CC5-F646-82D6-142DD4F6F50A}"/>
              </a:ext>
            </a:extLst>
          </p:cNvPr>
          <p:cNvSpPr txBox="1"/>
          <p:nvPr/>
        </p:nvSpPr>
        <p:spPr>
          <a:xfrm>
            <a:off x="4654844" y="3610420"/>
            <a:ext cx="2302818" cy="369332"/>
          </a:xfrm>
          <a:prstGeom prst="rect">
            <a:avLst/>
          </a:prstGeom>
          <a:noFill/>
        </p:spPr>
        <p:txBody>
          <a:bodyPr wrap="square" rtlCol="0">
            <a:spAutoFit/>
          </a:bodyPr>
          <a:lstStyle/>
          <a:p>
            <a:r>
              <a:rPr kumimoji="1" lang="ja-JP" altLang="en-US" dirty="0"/>
              <a:t>（エアロゾル感染）</a:t>
            </a:r>
          </a:p>
        </p:txBody>
      </p:sp>
      <p:sp>
        <p:nvSpPr>
          <p:cNvPr id="23" name="テキスト ボックス 22">
            <a:extLst>
              <a:ext uri="{FF2B5EF4-FFF2-40B4-BE49-F238E27FC236}">
                <a16:creationId xmlns:a16="http://schemas.microsoft.com/office/drawing/2014/main" id="{3BA28743-296B-F546-85B5-46B1E97F4DE2}"/>
              </a:ext>
            </a:extLst>
          </p:cNvPr>
          <p:cNvSpPr txBox="1"/>
          <p:nvPr/>
        </p:nvSpPr>
        <p:spPr>
          <a:xfrm>
            <a:off x="870460" y="5297323"/>
            <a:ext cx="2534668" cy="369332"/>
          </a:xfrm>
          <a:prstGeom prst="rect">
            <a:avLst/>
          </a:prstGeom>
          <a:noFill/>
        </p:spPr>
        <p:txBody>
          <a:bodyPr wrap="none" rtlCol="0">
            <a:spAutoFit/>
          </a:bodyPr>
          <a:lstStyle/>
          <a:p>
            <a:r>
              <a:rPr kumimoji="1" lang="ja-JP" altLang="en-US" dirty="0"/>
              <a:t>インフルエンザウイルス</a:t>
            </a:r>
          </a:p>
        </p:txBody>
      </p:sp>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910" y="3043153"/>
            <a:ext cx="1426760" cy="1873198"/>
          </a:xfrm>
          <a:prstGeom prst="rect">
            <a:avLst/>
          </a:prstGeom>
        </p:spPr>
      </p:pic>
      <p:sp>
        <p:nvSpPr>
          <p:cNvPr id="8" name="スライド番号プレースホルダー 7">
            <a:extLst>
              <a:ext uri="{FF2B5EF4-FFF2-40B4-BE49-F238E27FC236}">
                <a16:creationId xmlns:a16="http://schemas.microsoft.com/office/drawing/2014/main" id="{AD342322-5252-4EAD-A44B-B2B7951BD888}"/>
              </a:ext>
            </a:extLst>
          </p:cNvPr>
          <p:cNvSpPr>
            <a:spLocks noGrp="1"/>
          </p:cNvSpPr>
          <p:nvPr>
            <p:ph type="sldNum" sz="quarter" idx="12"/>
          </p:nvPr>
        </p:nvSpPr>
        <p:spPr/>
        <p:txBody>
          <a:bodyPr/>
          <a:lstStyle/>
          <a:p>
            <a:fld id="{E8F917B5-0DD6-4257-AB65-F79984592FEB}" type="slidenum">
              <a:rPr kumimoji="1" lang="ja-JP" altLang="en-US" smtClean="0"/>
              <a:t>3</a:t>
            </a:fld>
            <a:endParaRPr kumimoji="1" lang="ja-JP" altLang="en-US"/>
          </a:p>
        </p:txBody>
      </p:sp>
    </p:spTree>
    <p:extLst>
      <p:ext uri="{BB962C8B-B14F-4D97-AF65-F5344CB8AC3E}">
        <p14:creationId xmlns:p14="http://schemas.microsoft.com/office/powerpoint/2010/main" val="229928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9" presetClass="entr" presetSubtype="0" fill="hold" grpId="0" nodeType="afterEffect">
                                  <p:stCondLst>
                                    <p:cond delay="100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nvSpPr>
        <p:spPr bwMode="auto">
          <a:xfrm>
            <a:off x="478464" y="495620"/>
            <a:ext cx="8229600" cy="656090"/>
          </a:xfrm>
          <a:prstGeom prst="rect">
            <a:avLst/>
          </a:prstGeom>
          <a:solidFill>
            <a:schemeClr val="bg1"/>
          </a:solidFill>
          <a:ln w="9525">
            <a:solidFill>
              <a:schemeClr val="accent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kumimoji="1" lang="ja-JP" altLang="en-US" sz="3200" kern="1200" smtClean="0">
                <a:solidFill>
                  <a:schemeClr val="tx1"/>
                </a:solidFill>
                <a:latin typeface="メイリオ" panose="020B0604030504040204" pitchFamily="50" charset="-128"/>
                <a:ea typeface="メイリオ" panose="020B0604030504040204" pitchFamily="50" charset="-128"/>
                <a:cs typeface="+mj-cs"/>
              </a:defRPr>
            </a:lvl1pPr>
            <a:lvl2pPr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457200"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a:lstStyle>
          <a:p>
            <a:r>
              <a:rPr kumimoji="1" lang="ja-JP" altLang="en-US" dirty="0"/>
              <a:t>新型コロナとインフルエンザの違いは？</a:t>
            </a:r>
          </a:p>
        </p:txBody>
      </p:sp>
      <p:graphicFrame>
        <p:nvGraphicFramePr>
          <p:cNvPr id="4" name="表 3"/>
          <p:cNvGraphicFramePr>
            <a:graphicFrameLocks noGrp="1"/>
          </p:cNvGraphicFramePr>
          <p:nvPr>
            <p:extLst>
              <p:ext uri="{D42A27DB-BD31-4B8C-83A1-F6EECF244321}">
                <p14:modId xmlns:p14="http://schemas.microsoft.com/office/powerpoint/2010/main" val="2458382105"/>
              </p:ext>
            </p:extLst>
          </p:nvPr>
        </p:nvGraphicFramePr>
        <p:xfrm>
          <a:off x="202019" y="1509821"/>
          <a:ext cx="8793125" cy="4805444"/>
        </p:xfrm>
        <a:graphic>
          <a:graphicData uri="http://schemas.openxmlformats.org/drawingml/2006/table">
            <a:tbl>
              <a:tblPr firstRow="1" bandRow="1">
                <a:tableStyleId>{5C22544A-7EE6-4342-B048-85BDC9FD1C3A}</a:tableStyleId>
              </a:tblPr>
              <a:tblGrid>
                <a:gridCol w="1503397">
                  <a:extLst>
                    <a:ext uri="{9D8B030D-6E8A-4147-A177-3AD203B41FA5}">
                      <a16:colId xmlns:a16="http://schemas.microsoft.com/office/drawing/2014/main" val="3279388640"/>
                    </a:ext>
                  </a:extLst>
                </a:gridCol>
                <a:gridCol w="3653529">
                  <a:extLst>
                    <a:ext uri="{9D8B030D-6E8A-4147-A177-3AD203B41FA5}">
                      <a16:colId xmlns:a16="http://schemas.microsoft.com/office/drawing/2014/main" val="2872321333"/>
                    </a:ext>
                  </a:extLst>
                </a:gridCol>
                <a:gridCol w="3636199">
                  <a:extLst>
                    <a:ext uri="{9D8B030D-6E8A-4147-A177-3AD203B41FA5}">
                      <a16:colId xmlns:a16="http://schemas.microsoft.com/office/drawing/2014/main" val="2747907277"/>
                    </a:ext>
                  </a:extLst>
                </a:gridCol>
              </a:tblGrid>
              <a:tr h="747585">
                <a:tc>
                  <a:txBody>
                    <a:bodyPr/>
                    <a:lstStyle/>
                    <a:p>
                      <a:endParaRPr kumimoji="1" lang="ja-JP" altLang="en-US" b="1" dirty="0"/>
                    </a:p>
                  </a:txBody>
                  <a:tcPr/>
                </a:tc>
                <a:tc>
                  <a:txBody>
                    <a:bodyPr/>
                    <a:lstStyle/>
                    <a:p>
                      <a:r>
                        <a:rPr kumimoji="1" lang="ja-JP" altLang="en-US" b="1" dirty="0"/>
                        <a:t>新型コロナウイルス感染症</a:t>
                      </a:r>
                    </a:p>
                  </a:txBody>
                  <a:tcPr/>
                </a:tc>
                <a:tc>
                  <a:txBody>
                    <a:bodyPr/>
                    <a:lstStyle/>
                    <a:p>
                      <a:r>
                        <a:rPr kumimoji="1" lang="ja-JP" altLang="en-US" b="1" dirty="0"/>
                        <a:t>季節性インフルエンザ</a:t>
                      </a:r>
                    </a:p>
                  </a:txBody>
                  <a:tcPr/>
                </a:tc>
                <a:extLst>
                  <a:ext uri="{0D108BD9-81ED-4DB2-BD59-A6C34878D82A}">
                    <a16:rowId xmlns:a16="http://schemas.microsoft.com/office/drawing/2014/main" val="2551424996"/>
                  </a:ext>
                </a:extLst>
              </a:tr>
              <a:tr h="467359">
                <a:tc>
                  <a:txBody>
                    <a:bodyPr/>
                    <a:lstStyle/>
                    <a:p>
                      <a:r>
                        <a:rPr kumimoji="1" lang="ja-JP" altLang="en-US" b="1" dirty="0"/>
                        <a:t>病原体</a:t>
                      </a:r>
                    </a:p>
                  </a:txBody>
                  <a:tcPr/>
                </a:tc>
                <a:tc>
                  <a:txBody>
                    <a:bodyPr/>
                    <a:lstStyle/>
                    <a:p>
                      <a:r>
                        <a:rPr kumimoji="1" lang="ja-JP" altLang="en-US" b="1" dirty="0"/>
                        <a:t>新型コロナウイルス</a:t>
                      </a:r>
                    </a:p>
                  </a:txBody>
                  <a:tcPr/>
                </a:tc>
                <a:tc>
                  <a:txBody>
                    <a:bodyPr/>
                    <a:lstStyle/>
                    <a:p>
                      <a:r>
                        <a:rPr kumimoji="1" lang="ja-JP" altLang="en-US" b="1" dirty="0"/>
                        <a:t>インフルエンザウイルスＡ、Ｂ</a:t>
                      </a:r>
                    </a:p>
                  </a:txBody>
                  <a:tcPr/>
                </a:tc>
                <a:extLst>
                  <a:ext uri="{0D108BD9-81ED-4DB2-BD59-A6C34878D82A}">
                    <a16:rowId xmlns:a16="http://schemas.microsoft.com/office/drawing/2014/main" val="608938196"/>
                  </a:ext>
                </a:extLst>
              </a:tr>
              <a:tr h="608170">
                <a:tc>
                  <a:txBody>
                    <a:bodyPr/>
                    <a:lstStyle/>
                    <a:p>
                      <a:r>
                        <a:rPr kumimoji="1" lang="ja-JP" altLang="en-US" b="1" dirty="0"/>
                        <a:t>潜伏期間</a:t>
                      </a:r>
                    </a:p>
                  </a:txBody>
                  <a:tcPr/>
                </a:tc>
                <a:tc>
                  <a:txBody>
                    <a:bodyPr/>
                    <a:lstStyle/>
                    <a:p>
                      <a:r>
                        <a:rPr kumimoji="1" lang="ja-JP" altLang="en-US" b="1" dirty="0"/>
                        <a:t>１～１４日</a:t>
                      </a:r>
                      <a:endParaRPr kumimoji="1" lang="en-US" altLang="ja-JP" b="1" dirty="0"/>
                    </a:p>
                    <a:p>
                      <a:r>
                        <a:rPr kumimoji="1" lang="ja-JP" altLang="en-US" b="1" dirty="0"/>
                        <a:t>（多くは５日程度）</a:t>
                      </a:r>
                    </a:p>
                  </a:txBody>
                  <a:tcPr/>
                </a:tc>
                <a:tc>
                  <a:txBody>
                    <a:bodyPr/>
                    <a:lstStyle/>
                    <a:p>
                      <a:r>
                        <a:rPr kumimoji="1" lang="ja-JP" altLang="en-US" b="1" dirty="0"/>
                        <a:t>１～３日</a:t>
                      </a:r>
                    </a:p>
                  </a:txBody>
                  <a:tcPr/>
                </a:tc>
                <a:extLst>
                  <a:ext uri="{0D108BD9-81ED-4DB2-BD59-A6C34878D82A}">
                    <a16:rowId xmlns:a16="http://schemas.microsoft.com/office/drawing/2014/main" val="2110096296"/>
                  </a:ext>
                </a:extLst>
              </a:tr>
              <a:tr h="608170">
                <a:tc>
                  <a:txBody>
                    <a:bodyPr/>
                    <a:lstStyle/>
                    <a:p>
                      <a:r>
                        <a:rPr kumimoji="1" lang="ja-JP" altLang="en-US" b="1" dirty="0"/>
                        <a:t>感染経路</a:t>
                      </a:r>
                    </a:p>
                  </a:txBody>
                  <a:tcPr/>
                </a:tc>
                <a:tc>
                  <a:txBody>
                    <a:bodyPr/>
                    <a:lstStyle/>
                    <a:p>
                      <a:r>
                        <a:rPr kumimoji="1" lang="ja-JP" altLang="en-US" b="1" dirty="0"/>
                        <a:t>飛沫感染、接触感染</a:t>
                      </a:r>
                      <a:endParaRPr kumimoji="1" lang="en-US" altLang="ja-JP" b="1" dirty="0"/>
                    </a:p>
                    <a:p>
                      <a:r>
                        <a:rPr kumimoji="1" lang="ja-JP" altLang="en-US" b="1" dirty="0"/>
                        <a:t>（エアロゾル感染）</a:t>
                      </a:r>
                    </a:p>
                  </a:txBody>
                  <a:tcPr/>
                </a:tc>
                <a:tc>
                  <a:txBody>
                    <a:bodyPr/>
                    <a:lstStyle/>
                    <a:p>
                      <a:r>
                        <a:rPr kumimoji="1" lang="ja-JP" altLang="en-US" b="1" dirty="0"/>
                        <a:t>飛沫感染、接触感染</a:t>
                      </a:r>
                    </a:p>
                  </a:txBody>
                  <a:tcPr/>
                </a:tc>
                <a:extLst>
                  <a:ext uri="{0D108BD9-81ED-4DB2-BD59-A6C34878D82A}">
                    <a16:rowId xmlns:a16="http://schemas.microsoft.com/office/drawing/2014/main" val="2878692847"/>
                  </a:ext>
                </a:extLst>
              </a:tr>
              <a:tr h="608170">
                <a:tc>
                  <a:txBody>
                    <a:bodyPr/>
                    <a:lstStyle/>
                    <a:p>
                      <a:r>
                        <a:rPr kumimoji="1" lang="ja-JP" altLang="en-US" b="1" dirty="0"/>
                        <a:t>症状</a:t>
                      </a:r>
                    </a:p>
                  </a:txBody>
                  <a:tcPr/>
                </a:tc>
                <a:tc>
                  <a:txBody>
                    <a:bodyPr/>
                    <a:lstStyle/>
                    <a:p>
                      <a:r>
                        <a:rPr kumimoji="1" lang="ja-JP" altLang="en-US" b="1" dirty="0"/>
                        <a:t>発熱、咳、倦怠感、息切れ、味覚・嗅覚障害　等</a:t>
                      </a:r>
                    </a:p>
                  </a:txBody>
                  <a:tcPr/>
                </a:tc>
                <a:tc>
                  <a:txBody>
                    <a:bodyPr/>
                    <a:lstStyle/>
                    <a:p>
                      <a:r>
                        <a:rPr kumimoji="1" lang="ja-JP" altLang="en-US" b="1" dirty="0"/>
                        <a:t>発熱、咳、寒気、関節痛　等</a:t>
                      </a:r>
                    </a:p>
                  </a:txBody>
                  <a:tcPr/>
                </a:tc>
                <a:extLst>
                  <a:ext uri="{0D108BD9-81ED-4DB2-BD59-A6C34878D82A}">
                    <a16:rowId xmlns:a16="http://schemas.microsoft.com/office/drawing/2014/main" val="2783588270"/>
                  </a:ext>
                </a:extLst>
              </a:tr>
              <a:tr h="467359">
                <a:tc>
                  <a:txBody>
                    <a:bodyPr/>
                    <a:lstStyle/>
                    <a:p>
                      <a:r>
                        <a:rPr kumimoji="1" lang="ja-JP" altLang="en-US" b="1" dirty="0"/>
                        <a:t>検査方法</a:t>
                      </a:r>
                    </a:p>
                  </a:txBody>
                  <a:tcPr/>
                </a:tc>
                <a:tc>
                  <a:txBody>
                    <a:bodyPr/>
                    <a:lstStyle/>
                    <a:p>
                      <a:r>
                        <a:rPr kumimoji="1" lang="ja-JP" altLang="en-US" b="1" dirty="0"/>
                        <a:t>ＰＣＲ検査、抗原検査</a:t>
                      </a:r>
                    </a:p>
                  </a:txBody>
                  <a:tcPr/>
                </a:tc>
                <a:tc>
                  <a:txBody>
                    <a:bodyPr/>
                    <a:lstStyle/>
                    <a:p>
                      <a:r>
                        <a:rPr kumimoji="1" lang="ja-JP" altLang="en-US" b="1" dirty="0"/>
                        <a:t>迅速抗原検査キット</a:t>
                      </a:r>
                    </a:p>
                  </a:txBody>
                  <a:tcPr/>
                </a:tc>
                <a:extLst>
                  <a:ext uri="{0D108BD9-81ED-4DB2-BD59-A6C34878D82A}">
                    <a16:rowId xmlns:a16="http://schemas.microsoft.com/office/drawing/2014/main" val="1318532176"/>
                  </a:ext>
                </a:extLst>
              </a:tr>
              <a:tr h="735542">
                <a:tc>
                  <a:txBody>
                    <a:bodyPr/>
                    <a:lstStyle/>
                    <a:p>
                      <a:r>
                        <a:rPr kumimoji="1" lang="ja-JP" altLang="en-US" b="1" dirty="0"/>
                        <a:t>治療法</a:t>
                      </a:r>
                    </a:p>
                  </a:txBody>
                  <a:tcPr/>
                </a:tc>
                <a:tc>
                  <a:txBody>
                    <a:bodyPr/>
                    <a:lstStyle/>
                    <a:p>
                      <a:r>
                        <a:rPr kumimoji="1" lang="ja-JP" altLang="en-US" b="1" dirty="0"/>
                        <a:t>抗体カクテル療法</a:t>
                      </a:r>
                      <a:endParaRPr kumimoji="1" lang="en-US" altLang="ja-JP" b="1" dirty="0"/>
                    </a:p>
                    <a:p>
                      <a:r>
                        <a:rPr kumimoji="1" lang="ja-JP" altLang="en-US" b="1" dirty="0"/>
                        <a:t>・ロナプリーブ　　他開発中</a:t>
                      </a:r>
                      <a:endParaRPr kumimoji="1" lang="en-US" altLang="ja-JP" b="1" dirty="0"/>
                    </a:p>
                  </a:txBody>
                  <a:tcPr/>
                </a:tc>
                <a:tc>
                  <a:txBody>
                    <a:bodyPr/>
                    <a:lstStyle/>
                    <a:p>
                      <a:r>
                        <a:rPr kumimoji="1" lang="ja-JP" altLang="en-US" b="1" dirty="0"/>
                        <a:t>抗インフルエンザウイルス薬</a:t>
                      </a:r>
                      <a:endParaRPr kumimoji="1" lang="en-US" altLang="ja-JP" b="1" dirty="0"/>
                    </a:p>
                    <a:p>
                      <a:r>
                        <a:rPr kumimoji="1" lang="ja-JP" altLang="en-US" b="1" dirty="0"/>
                        <a:t>・タミフル＠、リレンザ等</a:t>
                      </a:r>
                    </a:p>
                  </a:txBody>
                  <a:tcPr/>
                </a:tc>
                <a:extLst>
                  <a:ext uri="{0D108BD9-81ED-4DB2-BD59-A6C34878D82A}">
                    <a16:rowId xmlns:a16="http://schemas.microsoft.com/office/drawing/2014/main" val="1948638703"/>
                  </a:ext>
                </a:extLst>
              </a:tr>
              <a:tr h="467359">
                <a:tc>
                  <a:txBody>
                    <a:bodyPr/>
                    <a:lstStyle/>
                    <a:p>
                      <a:r>
                        <a:rPr kumimoji="1" lang="ja-JP" altLang="en-US" b="1" dirty="0"/>
                        <a:t>ワクチン</a:t>
                      </a:r>
                    </a:p>
                  </a:txBody>
                  <a:tcPr/>
                </a:tc>
                <a:tc>
                  <a:txBody>
                    <a:bodyPr/>
                    <a:lstStyle/>
                    <a:p>
                      <a:r>
                        <a:rPr kumimoji="1" lang="ja-JP" altLang="en-US" b="1" dirty="0"/>
                        <a:t>有り</a:t>
                      </a:r>
                    </a:p>
                  </a:txBody>
                  <a:tcPr/>
                </a:tc>
                <a:tc>
                  <a:txBody>
                    <a:bodyPr/>
                    <a:lstStyle/>
                    <a:p>
                      <a:r>
                        <a:rPr kumimoji="1" lang="ja-JP" altLang="en-US" b="1" dirty="0"/>
                        <a:t>有り</a:t>
                      </a:r>
                    </a:p>
                  </a:txBody>
                  <a:tcPr/>
                </a:tc>
                <a:extLst>
                  <a:ext uri="{0D108BD9-81ED-4DB2-BD59-A6C34878D82A}">
                    <a16:rowId xmlns:a16="http://schemas.microsoft.com/office/drawing/2014/main" val="3548439150"/>
                  </a:ext>
                </a:extLst>
              </a:tr>
            </a:tbl>
          </a:graphicData>
        </a:graphic>
      </p:graphicFrame>
      <p:sp>
        <p:nvSpPr>
          <p:cNvPr id="2" name="スライド番号プレースホルダー 1">
            <a:extLst>
              <a:ext uri="{FF2B5EF4-FFF2-40B4-BE49-F238E27FC236}">
                <a16:creationId xmlns:a16="http://schemas.microsoft.com/office/drawing/2014/main" id="{1A976CE3-9E4C-4EF1-B066-FEB3B45C21D1}"/>
              </a:ext>
            </a:extLst>
          </p:cNvPr>
          <p:cNvSpPr>
            <a:spLocks noGrp="1"/>
          </p:cNvSpPr>
          <p:nvPr>
            <p:ph type="sldNum" sz="quarter" idx="12"/>
          </p:nvPr>
        </p:nvSpPr>
        <p:spPr/>
        <p:txBody>
          <a:bodyPr/>
          <a:lstStyle/>
          <a:p>
            <a:fld id="{EB871C02-B53B-4D4B-A7BD-4B06DE1BA89A}" type="slidenum">
              <a:rPr kumimoji="1" lang="ja-JP" altLang="en-US" smtClean="0"/>
              <a:t>4</a:t>
            </a:fld>
            <a:endParaRPr kumimoji="1" lang="ja-JP" altLang="en-US"/>
          </a:p>
        </p:txBody>
      </p:sp>
    </p:spTree>
    <p:extLst>
      <p:ext uri="{BB962C8B-B14F-4D97-AF65-F5344CB8AC3E}">
        <p14:creationId xmlns:p14="http://schemas.microsoft.com/office/powerpoint/2010/main" val="361101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77985" y="285589"/>
            <a:ext cx="7880799" cy="12631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3305" tIns="31652" rIns="63305" bIns="31652" numCol="1" spcCol="0" rtlCol="0" fromWordArt="0" anchor="ctr" anchorCtr="0" forceAA="0" compatLnSpc="1">
            <a:prstTxWarp prst="textNoShape">
              <a:avLst/>
            </a:prstTxWarp>
            <a:noAutofit/>
          </a:bodyPr>
          <a:lstStyle/>
          <a:p>
            <a:endParaRPr lang="ja-JP" altLang="en-US" sz="1246"/>
          </a:p>
        </p:txBody>
      </p:sp>
      <p:sp>
        <p:nvSpPr>
          <p:cNvPr id="5" name="テキスト ボックス 4"/>
          <p:cNvSpPr txBox="1">
            <a:spLocks noChangeArrowheads="1"/>
          </p:cNvSpPr>
          <p:nvPr/>
        </p:nvSpPr>
        <p:spPr bwMode="auto">
          <a:xfrm>
            <a:off x="508721" y="412968"/>
            <a:ext cx="8219326" cy="100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algn="ctr" defTabSz="633039" eaLnBrk="0" fontAlgn="base" hangingPunct="0">
              <a:spcBef>
                <a:spcPct val="0"/>
              </a:spcBef>
              <a:spcAft>
                <a:spcPct val="0"/>
              </a:spcAft>
            </a:pPr>
            <a:r>
              <a:rPr lang="ja-JP" altLang="ja-JP" sz="2800" dirty="0">
                <a:ln>
                  <a:solidFill>
                    <a:schemeClr val="tx1"/>
                  </a:solidFill>
                </a:ln>
                <a:solidFill>
                  <a:srgbClr val="FFFFFF"/>
                </a:solidFill>
                <a:latin typeface="游ゴシック 本文"/>
                <a:ea typeface="HG創英角ﾎﾟｯﾌﾟ体" panose="040B0A09000000000000" pitchFamily="49" charset="-128"/>
                <a:cs typeface="Times New Roman" panose="02020603050405020304" pitchFamily="18" charset="0"/>
              </a:rPr>
              <a:t>発熱や風邪の症状がある時は</a:t>
            </a:r>
            <a:r>
              <a:rPr lang="ja-JP" altLang="en-US" sz="2800" dirty="0">
                <a:ln>
                  <a:solidFill>
                    <a:schemeClr val="tx1"/>
                  </a:solidFill>
                </a:ln>
                <a:solidFill>
                  <a:srgbClr val="FFFFFF"/>
                </a:solidFill>
                <a:latin typeface="游ゴシック 本文"/>
                <a:ea typeface="HG創英角ﾎﾟｯﾌﾟ体" panose="040B0A09000000000000" pitchFamily="49" charset="-128"/>
                <a:cs typeface="Times New Roman" panose="02020603050405020304" pitchFamily="18" charset="0"/>
              </a:rPr>
              <a:t>医療機関</a:t>
            </a:r>
            <a:r>
              <a:rPr lang="ja-JP" altLang="ja-JP" sz="2800" dirty="0">
                <a:ln>
                  <a:solidFill>
                    <a:schemeClr val="tx1"/>
                  </a:solidFill>
                </a:ln>
                <a:solidFill>
                  <a:srgbClr val="FFFFFF"/>
                </a:solidFill>
                <a:latin typeface="游ゴシック 本文"/>
                <a:ea typeface="HG創英角ﾎﾟｯﾌﾟ体" panose="040B0A09000000000000" pitchFamily="49" charset="-128"/>
                <a:cs typeface="Times New Roman" panose="02020603050405020304" pitchFamily="18" charset="0"/>
              </a:rPr>
              <a:t>に行く前に</a:t>
            </a:r>
            <a:endParaRPr lang="ja-JP" altLang="ja-JP" sz="2800" dirty="0">
              <a:ln>
                <a:solidFill>
                  <a:schemeClr val="tx1"/>
                </a:solidFill>
              </a:ln>
              <a:latin typeface="游ゴシック 本文"/>
            </a:endParaRPr>
          </a:p>
          <a:p>
            <a:pPr algn="ctr" defTabSz="633039" eaLnBrk="0" fontAlgn="base" hangingPunct="0">
              <a:spcBef>
                <a:spcPct val="0"/>
              </a:spcBef>
              <a:spcAft>
                <a:spcPct val="0"/>
              </a:spcAft>
            </a:pPr>
            <a:r>
              <a:rPr lang="ja-JP" altLang="ja-JP" sz="2800" dirty="0">
                <a:ln>
                  <a:solidFill>
                    <a:schemeClr val="tx1"/>
                  </a:solidFill>
                </a:ln>
                <a:solidFill>
                  <a:srgbClr val="FFFFFF"/>
                </a:solidFill>
                <a:latin typeface="游ゴシック 本文"/>
                <a:ea typeface="HG創英角ﾎﾟｯﾌﾟ体" panose="040B0A09000000000000" pitchFamily="49" charset="-128"/>
                <a:cs typeface="Times New Roman" panose="02020603050405020304" pitchFamily="18" charset="0"/>
              </a:rPr>
              <a:t>まずは電話で相談しましょう！！</a:t>
            </a:r>
            <a:endParaRPr lang="ja-JP" altLang="ja-JP" sz="2800" dirty="0">
              <a:ln>
                <a:solidFill>
                  <a:schemeClr val="tx1"/>
                </a:solidFill>
              </a:ln>
              <a:latin typeface="游ゴシック 本文"/>
            </a:endParaRPr>
          </a:p>
        </p:txBody>
      </p:sp>
      <p:sp>
        <p:nvSpPr>
          <p:cNvPr id="12" name="Rectangle 9"/>
          <p:cNvSpPr>
            <a:spLocks noChangeArrowheads="1"/>
          </p:cNvSpPr>
          <p:nvPr/>
        </p:nvSpPr>
        <p:spPr bwMode="auto">
          <a:xfrm>
            <a:off x="2198077" y="30441"/>
            <a:ext cx="127911" cy="2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endParaRPr lang="ja-JP" altLang="en-US" sz="1246"/>
          </a:p>
        </p:txBody>
      </p:sp>
      <p:sp>
        <p:nvSpPr>
          <p:cNvPr id="13" name="Rectangle 12"/>
          <p:cNvSpPr>
            <a:spLocks noChangeArrowheads="1"/>
          </p:cNvSpPr>
          <p:nvPr/>
        </p:nvSpPr>
        <p:spPr bwMode="auto">
          <a:xfrm>
            <a:off x="1756519" y="1679285"/>
            <a:ext cx="5662087" cy="55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305" tIns="31652" rIns="63305" bIns="31652" numCol="1" anchor="ctr" anchorCtr="0" compatLnSpc="1">
            <a:prstTxWarp prst="textNoShape">
              <a:avLst/>
            </a:prstTxWarp>
            <a:spAutoFit/>
          </a:bodyPr>
          <a:lstStyle>
            <a:lvl1pPr indent="3333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40675" algn="ctr">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冬季は季節性インフルエンザが流行する時期でもあります。</a:t>
            </a:r>
            <a:endParaRPr lang="en-US"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indent="-140675" algn="ctr">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医療機関を受診する場合は、次のことに気を付けましょう。</a:t>
            </a:r>
            <a:endPar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Rectangle 18"/>
          <p:cNvSpPr>
            <a:spLocks noChangeArrowheads="1"/>
          </p:cNvSpPr>
          <p:nvPr/>
        </p:nvSpPr>
        <p:spPr bwMode="auto">
          <a:xfrm>
            <a:off x="-574798" y="188703"/>
            <a:ext cx="127911" cy="2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305" tIns="31652" rIns="63305" bIns="31652" numCol="1" anchor="ctr" anchorCtr="0" compatLnSpc="1">
            <a:prstTxWarp prst="textNoShape">
              <a:avLst/>
            </a:prstTxWarp>
            <a:spAutoFit/>
          </a:bodyPr>
          <a:lstStyle/>
          <a:p>
            <a:endParaRPr lang="ja-JP" altLang="en-US" sz="1246"/>
          </a:p>
        </p:txBody>
      </p:sp>
      <p:sp>
        <p:nvSpPr>
          <p:cNvPr id="20" name="角丸四角形 19"/>
          <p:cNvSpPr/>
          <p:nvPr/>
        </p:nvSpPr>
        <p:spPr>
          <a:xfrm>
            <a:off x="677985" y="2317375"/>
            <a:ext cx="2502937" cy="4039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ja-JP" altLang="en-US" sz="1662" b="1" dirty="0">
                <a:latin typeface="游明朝" panose="02020400000000000000" pitchFamily="18" charset="-128"/>
                <a:ea typeface="メイリオ" panose="020B0604030504040204" pitchFamily="50" charset="-128"/>
                <a:cs typeface="Times New Roman" panose="02020603050405020304" pitchFamily="18" charset="0"/>
              </a:rPr>
              <a:t>まずは電話で相談を！</a:t>
            </a:r>
            <a:endParaRPr kumimoji="1" lang="ja-JP" altLang="en-US" sz="1662" dirty="0"/>
          </a:p>
        </p:txBody>
      </p:sp>
      <p:sp>
        <p:nvSpPr>
          <p:cNvPr id="22" name="正方形/長方形 21"/>
          <p:cNvSpPr/>
          <p:nvPr/>
        </p:nvSpPr>
        <p:spPr>
          <a:xfrm>
            <a:off x="3328827" y="2385942"/>
            <a:ext cx="5486400" cy="2800767"/>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2F5496"/>
                </a:solidFill>
                <a:latin typeface="メイリオ" panose="020B0604030504040204" pitchFamily="50" charset="-128"/>
                <a:ea typeface="メイリオ" panose="020B0604030504040204" pitchFamily="50" charset="-128"/>
              </a:rPr>
              <a:t>いきなり受診せず、まずは電話で</a:t>
            </a:r>
            <a:r>
              <a:rPr lang="ja-JP" altLang="en-US" sz="1600" b="1" u="sng" dirty="0">
                <a:solidFill>
                  <a:srgbClr val="2F5496"/>
                </a:solidFill>
                <a:latin typeface="メイリオ" panose="020B0604030504040204" pitchFamily="50" charset="-128"/>
                <a:ea typeface="メイリオ" panose="020B0604030504040204" pitchFamily="50" charset="-128"/>
              </a:rPr>
              <a:t>かかりつけの</a:t>
            </a:r>
            <a:endParaRPr lang="en-US" altLang="ja-JP" sz="1600" b="1" u="sng" dirty="0">
              <a:solidFill>
                <a:srgbClr val="2F5496"/>
              </a:solidFill>
              <a:latin typeface="メイリオ" panose="020B0604030504040204" pitchFamily="50" charset="-128"/>
              <a:ea typeface="メイリオ" panose="020B0604030504040204" pitchFamily="50" charset="-128"/>
            </a:endParaRPr>
          </a:p>
          <a:p>
            <a:r>
              <a:rPr lang="ja-JP" altLang="en-US" sz="1600" dirty="0">
                <a:solidFill>
                  <a:srgbClr val="2F5496"/>
                </a:solidFill>
                <a:latin typeface="メイリオ" panose="020B0604030504040204" pitchFamily="50" charset="-128"/>
                <a:ea typeface="メイリオ" panose="020B0604030504040204" pitchFamily="50" charset="-128"/>
              </a:rPr>
              <a:t>　</a:t>
            </a:r>
            <a:r>
              <a:rPr lang="ja-JP" altLang="en-US" sz="1600" b="1" u="sng" dirty="0">
                <a:solidFill>
                  <a:srgbClr val="2F5496"/>
                </a:solidFill>
                <a:latin typeface="メイリオ" panose="020B0604030504040204" pitchFamily="50" charset="-128"/>
                <a:ea typeface="メイリオ" panose="020B0604030504040204" pitchFamily="50" charset="-128"/>
              </a:rPr>
              <a:t>医療機関に相談しましょう。</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●かかりつけの医療機関がない場合は、各保健所に</a:t>
            </a:r>
            <a:r>
              <a:rPr lang="ja-JP" altLang="en-US" sz="1600" dirty="0" err="1">
                <a:latin typeface="メイリオ" panose="020B0604030504040204" pitchFamily="50" charset="-128"/>
                <a:ea typeface="メイリオ" panose="020B0604030504040204" pitchFamily="50" charset="-128"/>
              </a:rPr>
              <a:t>設置す</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600" dirty="0" err="1">
                <a:latin typeface="メイリオ" panose="020B0604030504040204" pitchFamily="50" charset="-128"/>
                <a:ea typeface="メイリオ" panose="020B0604030504040204" pitchFamily="50" charset="-128"/>
              </a:rPr>
              <a:t>る</a:t>
            </a:r>
            <a:r>
              <a:rPr lang="ja-JP" altLang="en-US" sz="1600" b="1" dirty="0">
                <a:latin typeface="メイリオ" panose="020B0604030504040204" pitchFamily="50" charset="-128"/>
                <a:ea typeface="メイリオ" panose="020B0604030504040204" pitchFamily="50" charset="-128"/>
              </a:rPr>
              <a:t>コールセンター</a:t>
            </a:r>
            <a:r>
              <a:rPr lang="ja-JP" altLang="en-US" sz="1600" dirty="0">
                <a:latin typeface="メイリオ" panose="020B0604030504040204" pitchFamily="50" charset="-128"/>
                <a:ea typeface="メイリオ" panose="020B0604030504040204" pitchFamily="50" charset="-128"/>
              </a:rPr>
              <a:t>へご相談ください。</a:t>
            </a:r>
            <a:endParaRPr lang="en-US" altLang="ja-JP" sz="1600" dirty="0">
              <a:latin typeface="メイリオ" panose="020B0604030504040204" pitchFamily="50" charset="-128"/>
              <a:ea typeface="メイリオ" panose="020B0604030504040204" pitchFamily="50" charset="-128"/>
            </a:endParaRPr>
          </a:p>
          <a:p>
            <a:endParaRPr lang="en-US" altLang="ja-JP" sz="1600" b="1" dirty="0">
              <a:solidFill>
                <a:srgbClr val="2F5496"/>
              </a:solidFill>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2F5496"/>
                </a:solidFill>
                <a:latin typeface="メイリオ" panose="020B0604030504040204" pitchFamily="50" charset="-128"/>
                <a:ea typeface="メイリオ" panose="020B0604030504040204" pitchFamily="50" charset="-128"/>
              </a:rPr>
              <a:t>「いつから」「どのような症状なのか」</a:t>
            </a:r>
            <a:r>
              <a:rPr lang="ja-JP" altLang="en-US" sz="1600" dirty="0">
                <a:latin typeface="メイリオ" panose="020B0604030504040204" pitchFamily="50" charset="-128"/>
                <a:ea typeface="メイリオ" panose="020B0604030504040204" pitchFamily="50" charset="-128"/>
              </a:rPr>
              <a:t>を具体的に</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説明しましょう。</a:t>
            </a:r>
          </a:p>
          <a:p>
            <a:endParaRPr lang="en-US" altLang="ja-JP" sz="1600" b="1" dirty="0">
              <a:solidFill>
                <a:srgbClr val="2F5496"/>
              </a:solidFill>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2F5496"/>
                </a:solidFill>
                <a:latin typeface="メイリオ" panose="020B0604030504040204" pitchFamily="50" charset="-128"/>
                <a:ea typeface="メイリオ" panose="020B0604030504040204" pitchFamily="50" charset="-128"/>
              </a:rPr>
              <a:t>「県外に行った」「県外に居た人・県外から来た</a:t>
            </a:r>
            <a:endParaRPr lang="en-US" altLang="ja-JP" sz="1600" b="1" dirty="0">
              <a:solidFill>
                <a:srgbClr val="2F5496"/>
              </a:solidFill>
              <a:latin typeface="メイリオ" panose="020B0604030504040204" pitchFamily="50" charset="-128"/>
              <a:ea typeface="メイリオ" panose="020B0604030504040204" pitchFamily="50" charset="-128"/>
            </a:endParaRPr>
          </a:p>
          <a:p>
            <a:r>
              <a:rPr lang="ja-JP" altLang="en-US" sz="1600" b="1" dirty="0">
                <a:solidFill>
                  <a:srgbClr val="2F5496"/>
                </a:solidFill>
                <a:latin typeface="メイリオ" panose="020B0604030504040204" pitchFamily="50" charset="-128"/>
                <a:ea typeface="メイリオ" panose="020B0604030504040204" pitchFamily="50" charset="-128"/>
              </a:rPr>
              <a:t>　人と会った」</a:t>
            </a:r>
            <a:r>
              <a:rPr lang="ja-JP" altLang="en-US" sz="1600" dirty="0">
                <a:latin typeface="メイリオ" panose="020B0604030504040204" pitchFamily="50" charset="-128"/>
                <a:ea typeface="メイリオ" panose="020B0604030504040204" pitchFamily="50" charset="-128"/>
              </a:rPr>
              <a:t>などの行動歴についても、伝えましょう。</a:t>
            </a:r>
          </a:p>
        </p:txBody>
      </p:sp>
      <p:sp>
        <p:nvSpPr>
          <p:cNvPr id="23" name="角丸四角形 22"/>
          <p:cNvSpPr/>
          <p:nvPr/>
        </p:nvSpPr>
        <p:spPr>
          <a:xfrm>
            <a:off x="677985" y="5290564"/>
            <a:ext cx="3187477" cy="3691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ja-JP" altLang="en-US" sz="1662" b="1" dirty="0">
                <a:solidFill>
                  <a:schemeClr val="bg1"/>
                </a:solidFill>
                <a:latin typeface="游明朝" panose="02020400000000000000" pitchFamily="18" charset="-128"/>
                <a:ea typeface="メイリオ" panose="020B0604030504040204" pitchFamily="50" charset="-128"/>
                <a:cs typeface="Times New Roman" panose="02020603050405020304" pitchFamily="18" charset="0"/>
              </a:rPr>
              <a:t>必ずマスクをつけましょう！</a:t>
            </a:r>
            <a:endParaRPr kumimoji="1" lang="ja-JP" altLang="en-US" sz="1662" dirty="0">
              <a:solidFill>
                <a:schemeClr val="bg1"/>
              </a:solidFill>
            </a:endParaRPr>
          </a:p>
        </p:txBody>
      </p:sp>
      <p:sp>
        <p:nvSpPr>
          <p:cNvPr id="25" name="正方形/長方形 24"/>
          <p:cNvSpPr/>
          <p:nvPr/>
        </p:nvSpPr>
        <p:spPr>
          <a:xfrm>
            <a:off x="2881180" y="5879772"/>
            <a:ext cx="6887270" cy="584775"/>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●感染拡大防止のため、</a:t>
            </a:r>
            <a:r>
              <a:rPr lang="ja-JP" altLang="en-US" sz="1600" b="1" dirty="0">
                <a:solidFill>
                  <a:srgbClr val="2F5496"/>
                </a:solidFill>
                <a:latin typeface="メイリオ" panose="020B0604030504040204" pitchFamily="50" charset="-128"/>
                <a:ea typeface="メイリオ" panose="020B0604030504040204" pitchFamily="50" charset="-128"/>
              </a:rPr>
              <a:t>必ずマスクを着用</a:t>
            </a:r>
            <a:r>
              <a:rPr lang="ja-JP" altLang="en-US" sz="1600" dirty="0">
                <a:latin typeface="メイリオ" panose="020B0604030504040204" pitchFamily="50" charset="-128"/>
                <a:ea typeface="メイリオ" panose="020B0604030504040204" pitchFamily="50" charset="-128"/>
              </a:rPr>
              <a:t>して受診しましょう。</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マスクは鼻や口をおおうようにつけましょう。</a:t>
            </a:r>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2256" y="3904612"/>
            <a:ext cx="1017848" cy="1084259"/>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831" y="2868860"/>
            <a:ext cx="1054689" cy="1317507"/>
          </a:xfrm>
          <a:prstGeom prst="rect">
            <a:avLst/>
          </a:prstGeom>
        </p:spPr>
      </p:pic>
      <p:sp>
        <p:nvSpPr>
          <p:cNvPr id="28" name="左右矢印 27"/>
          <p:cNvSpPr/>
          <p:nvPr/>
        </p:nvSpPr>
        <p:spPr>
          <a:xfrm rot="2160001">
            <a:off x="1784783" y="3707946"/>
            <a:ext cx="714077" cy="356199"/>
          </a:xfrm>
          <a:prstGeom prst="leftRightArrow">
            <a:avLst>
              <a:gd name="adj1" fmla="val 26976"/>
              <a:gd name="adj2" fmla="val 5561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246"/>
          </a:p>
        </p:txBody>
      </p:sp>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1664" y="5853020"/>
            <a:ext cx="743710" cy="804813"/>
          </a:xfrm>
          <a:prstGeom prst="rect">
            <a:avLst/>
          </a:prstGeom>
        </p:spPr>
      </p:pic>
      <p:pic>
        <p:nvPicPr>
          <p:cNvPr id="3" name="図 2"/>
          <p:cNvPicPr>
            <a:picLocks noChangeAspect="1"/>
          </p:cNvPicPr>
          <p:nvPr/>
        </p:nvPicPr>
        <p:blipFill>
          <a:blip r:embed="rId6"/>
          <a:stretch>
            <a:fillRect/>
          </a:stretch>
        </p:blipFill>
        <p:spPr>
          <a:xfrm>
            <a:off x="2072482" y="5853020"/>
            <a:ext cx="808697" cy="804813"/>
          </a:xfrm>
          <a:prstGeom prst="rect">
            <a:avLst/>
          </a:prstGeom>
        </p:spPr>
      </p:pic>
      <p:sp>
        <p:nvSpPr>
          <p:cNvPr id="2" name="スライド番号プレースホルダー 1">
            <a:extLst>
              <a:ext uri="{FF2B5EF4-FFF2-40B4-BE49-F238E27FC236}">
                <a16:creationId xmlns:a16="http://schemas.microsoft.com/office/drawing/2014/main" id="{35D6A64D-9A09-4F71-A14C-E08699E03257}"/>
              </a:ext>
            </a:extLst>
          </p:cNvPr>
          <p:cNvSpPr>
            <a:spLocks noGrp="1"/>
          </p:cNvSpPr>
          <p:nvPr>
            <p:ph type="sldNum" sz="quarter" idx="12"/>
          </p:nvPr>
        </p:nvSpPr>
        <p:spPr/>
        <p:txBody>
          <a:bodyPr/>
          <a:lstStyle/>
          <a:p>
            <a:fld id="{E8F917B5-0DD6-4257-AB65-F79984592FEB}" type="slidenum">
              <a:rPr kumimoji="1" lang="ja-JP" altLang="en-US" smtClean="0"/>
              <a:t>5</a:t>
            </a:fld>
            <a:endParaRPr kumimoji="1" lang="ja-JP" altLang="en-US"/>
          </a:p>
        </p:txBody>
      </p:sp>
    </p:spTree>
    <p:extLst>
      <p:ext uri="{BB962C8B-B14F-4D97-AF65-F5344CB8AC3E}">
        <p14:creationId xmlns:p14="http://schemas.microsoft.com/office/powerpoint/2010/main" val="400137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楕円 21"/>
          <p:cNvSpPr/>
          <p:nvPr/>
        </p:nvSpPr>
        <p:spPr>
          <a:xfrm>
            <a:off x="6285808" y="1951603"/>
            <a:ext cx="2413437" cy="2236498"/>
          </a:xfrm>
          <a:prstGeom prst="ellipse">
            <a:avLst/>
          </a:prstGeom>
          <a:solidFill>
            <a:schemeClr val="accent4"/>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21" name="楕円 20"/>
          <p:cNvSpPr/>
          <p:nvPr/>
        </p:nvSpPr>
        <p:spPr>
          <a:xfrm>
            <a:off x="3334531" y="1974897"/>
            <a:ext cx="2404498" cy="2236498"/>
          </a:xfrm>
          <a:prstGeom prst="ellipse">
            <a:avLst/>
          </a:prstGeom>
          <a:solidFill>
            <a:schemeClr val="accent4"/>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2" name="正方形/長方形 11"/>
          <p:cNvSpPr/>
          <p:nvPr/>
        </p:nvSpPr>
        <p:spPr>
          <a:xfrm>
            <a:off x="1241836" y="984223"/>
            <a:ext cx="6783841" cy="1136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感染防止の３つの基本　＋</a:t>
            </a:r>
            <a:r>
              <a:rPr kumimoji="1" lang="ja-JP" altLang="en-US" sz="3200" b="1"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換気</a:t>
            </a:r>
          </a:p>
        </p:txBody>
      </p:sp>
      <p:sp>
        <p:nvSpPr>
          <p:cNvPr id="14" name="楕円 13"/>
          <p:cNvSpPr/>
          <p:nvPr/>
        </p:nvSpPr>
        <p:spPr>
          <a:xfrm>
            <a:off x="380596" y="1974897"/>
            <a:ext cx="2413437" cy="2236498"/>
          </a:xfrm>
          <a:prstGeom prst="ellipse">
            <a:avLst/>
          </a:prstGeom>
          <a:solidFill>
            <a:schemeClr val="accent4"/>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24546" y="2278772"/>
            <a:ext cx="3140295" cy="1692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人と人との</a:t>
            </a:r>
            <a:endParaRPr kumimoji="1" lang="en-US" altLang="ja-JP" sz="2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距離の確保</a:t>
            </a:r>
          </a:p>
        </p:txBody>
      </p:sp>
      <p:sp>
        <p:nvSpPr>
          <p:cNvPr id="18" name="正方形/長方形 17"/>
          <p:cNvSpPr/>
          <p:nvPr/>
        </p:nvSpPr>
        <p:spPr>
          <a:xfrm>
            <a:off x="3015986" y="2232004"/>
            <a:ext cx="3128664" cy="1692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マスク着用</a:t>
            </a:r>
          </a:p>
        </p:txBody>
      </p:sp>
      <p:sp>
        <p:nvSpPr>
          <p:cNvPr id="19" name="正方形/長方形 18"/>
          <p:cNvSpPr/>
          <p:nvPr/>
        </p:nvSpPr>
        <p:spPr>
          <a:xfrm>
            <a:off x="5893080" y="2207520"/>
            <a:ext cx="3140295" cy="1692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手洗い</a:t>
            </a:r>
            <a:endParaRPr kumimoji="1" lang="en-US" altLang="ja-JP" sz="32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テキスト ボックス 14"/>
          <p:cNvSpPr txBox="1"/>
          <p:nvPr/>
        </p:nvSpPr>
        <p:spPr>
          <a:xfrm>
            <a:off x="239694" y="379126"/>
            <a:ext cx="8708621"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rPr>
              <a:t>感染を予防するには？</a:t>
            </a:r>
          </a:p>
        </p:txBody>
      </p:sp>
      <p:sp>
        <p:nvSpPr>
          <p:cNvPr id="11" name="角丸四角形 10"/>
          <p:cNvSpPr/>
          <p:nvPr/>
        </p:nvSpPr>
        <p:spPr>
          <a:xfrm>
            <a:off x="221116" y="4573637"/>
            <a:ext cx="8606610" cy="1898073"/>
          </a:xfrm>
          <a:prstGeom prst="round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dirty="0">
                <a:solidFill>
                  <a:srgbClr val="002060"/>
                </a:solidFill>
              </a:rPr>
              <a:t>□人との間隔は２ｍ（最低１ｍ）空ける</a:t>
            </a:r>
            <a:endParaRPr kumimoji="1" lang="en-US" altLang="ja-JP" dirty="0">
              <a:solidFill>
                <a:srgbClr val="002060"/>
              </a:solidFill>
            </a:endParaRPr>
          </a:p>
          <a:p>
            <a:r>
              <a:rPr kumimoji="1" lang="ja-JP" altLang="en-US" dirty="0">
                <a:solidFill>
                  <a:srgbClr val="002060"/>
                </a:solidFill>
              </a:rPr>
              <a:t>□会話する時は、可能な限り真正面を避ける</a:t>
            </a:r>
            <a:endParaRPr kumimoji="1" lang="en-US" altLang="ja-JP" dirty="0">
              <a:solidFill>
                <a:srgbClr val="002060"/>
              </a:solidFill>
            </a:endParaRPr>
          </a:p>
          <a:p>
            <a:r>
              <a:rPr kumimoji="1" lang="ja-JP" altLang="en-US" dirty="0">
                <a:solidFill>
                  <a:srgbClr val="002060"/>
                </a:solidFill>
              </a:rPr>
              <a:t>□マスクを着用する（夏場は熱中症に注意する）</a:t>
            </a:r>
            <a:endParaRPr kumimoji="1" lang="en-US" altLang="ja-JP" dirty="0">
              <a:solidFill>
                <a:srgbClr val="002060"/>
              </a:solidFill>
            </a:endParaRPr>
          </a:p>
          <a:p>
            <a:r>
              <a:rPr kumimoji="1" lang="ja-JP" altLang="en-US" dirty="0">
                <a:solidFill>
                  <a:srgbClr val="002060"/>
                </a:solidFill>
              </a:rPr>
              <a:t>□家に帰ったらまず手や顔を洗う</a:t>
            </a:r>
            <a:endParaRPr kumimoji="1" lang="en-US" altLang="ja-JP" dirty="0">
              <a:solidFill>
                <a:srgbClr val="002060"/>
              </a:solidFill>
            </a:endParaRPr>
          </a:p>
          <a:p>
            <a:r>
              <a:rPr kumimoji="1" lang="ja-JP" altLang="en-US" dirty="0">
                <a:solidFill>
                  <a:srgbClr val="002060"/>
                </a:solidFill>
              </a:rPr>
              <a:t>□手洗いは３０秒程度かけて水と石けんで丁寧に洗う（手指消毒薬の使用も可）</a:t>
            </a:r>
          </a:p>
        </p:txBody>
      </p:sp>
      <p:sp>
        <p:nvSpPr>
          <p:cNvPr id="2" name="スライド番号プレースホルダー 1">
            <a:extLst>
              <a:ext uri="{FF2B5EF4-FFF2-40B4-BE49-F238E27FC236}">
                <a16:creationId xmlns:a16="http://schemas.microsoft.com/office/drawing/2014/main" id="{D04D0A28-7B17-457C-8A65-CA7479901B8A}"/>
              </a:ext>
            </a:extLst>
          </p:cNvPr>
          <p:cNvSpPr>
            <a:spLocks noGrp="1"/>
          </p:cNvSpPr>
          <p:nvPr>
            <p:ph type="sldNum" sz="quarter" idx="12"/>
          </p:nvPr>
        </p:nvSpPr>
        <p:spPr/>
        <p:txBody>
          <a:bodyPr/>
          <a:lstStyle/>
          <a:p>
            <a:fld id="{EB871C02-B53B-4D4B-A7BD-4B06DE1BA89A}" type="slidenum">
              <a:rPr kumimoji="1" lang="ja-JP" altLang="en-US" smtClean="0"/>
              <a:t>6</a:t>
            </a:fld>
            <a:endParaRPr kumimoji="1" lang="ja-JP" altLang="en-US"/>
          </a:p>
        </p:txBody>
      </p:sp>
    </p:spTree>
    <p:extLst>
      <p:ext uri="{BB962C8B-B14F-4D97-AF65-F5344CB8AC3E}">
        <p14:creationId xmlns:p14="http://schemas.microsoft.com/office/powerpoint/2010/main" val="204281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3310" y="187478"/>
            <a:ext cx="8708621"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rPr>
              <a:t>人と人との距離の確保</a:t>
            </a:r>
          </a:p>
        </p:txBody>
      </p:sp>
      <p:sp>
        <p:nvSpPr>
          <p:cNvPr id="23" name="雲形吹き出し 22"/>
          <p:cNvSpPr/>
          <p:nvPr/>
        </p:nvSpPr>
        <p:spPr>
          <a:xfrm>
            <a:off x="3156064" y="1797828"/>
            <a:ext cx="3336227" cy="1106147"/>
          </a:xfrm>
          <a:prstGeom prst="cloudCallout">
            <a:avLst>
              <a:gd name="adj1" fmla="val -36371"/>
              <a:gd name="adj2" fmla="val 105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r="44882"/>
          <a:stretch/>
        </p:blipFill>
        <p:spPr>
          <a:xfrm>
            <a:off x="628847" y="1574488"/>
            <a:ext cx="2346446" cy="4730162"/>
          </a:xfrm>
          <a:prstGeom prst="rect">
            <a:avLst/>
          </a:prstGeom>
        </p:spPr>
      </p:pic>
      <p:pic>
        <p:nvPicPr>
          <p:cNvPr id="25" name="図 24"/>
          <p:cNvPicPr>
            <a:picLocks noChangeAspect="1"/>
          </p:cNvPicPr>
          <p:nvPr/>
        </p:nvPicPr>
        <p:blipFill rotWithShape="1">
          <a:blip r:embed="rId3">
            <a:extLst>
              <a:ext uri="{28A0092B-C50C-407E-A947-70E740481C1C}">
                <a14:useLocalDpi xmlns:a14="http://schemas.microsoft.com/office/drawing/2010/main" val="0"/>
              </a:ext>
            </a:extLst>
          </a:blip>
          <a:srcRect l="54206"/>
          <a:stretch/>
        </p:blipFill>
        <p:spPr>
          <a:xfrm>
            <a:off x="6965031" y="1735948"/>
            <a:ext cx="1816444" cy="4407242"/>
          </a:xfrm>
          <a:prstGeom prst="rect">
            <a:avLst/>
          </a:prstGeom>
        </p:spPr>
      </p:pic>
      <p:sp>
        <p:nvSpPr>
          <p:cNvPr id="26" name="左右矢印 25"/>
          <p:cNvSpPr/>
          <p:nvPr/>
        </p:nvSpPr>
        <p:spPr>
          <a:xfrm>
            <a:off x="3174387" y="3293470"/>
            <a:ext cx="3482100" cy="481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489" y="2080693"/>
            <a:ext cx="678686" cy="678686"/>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07279">
            <a:off x="4603047" y="1945488"/>
            <a:ext cx="547172" cy="547172"/>
          </a:xfrm>
          <a:prstGeom prst="rect">
            <a:avLst/>
          </a:prstGeom>
        </p:spPr>
      </p:pic>
      <p:sp>
        <p:nvSpPr>
          <p:cNvPr id="29" name="角丸四角形 28"/>
          <p:cNvSpPr/>
          <p:nvPr/>
        </p:nvSpPr>
        <p:spPr>
          <a:xfrm>
            <a:off x="3338582" y="4651269"/>
            <a:ext cx="3153709" cy="12866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ウイルス保有者の</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咳やくしゃみなど</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唾しぶきの飛沫が飛ぶ</a:t>
            </a:r>
          </a:p>
        </p:txBody>
      </p:sp>
      <p:sp>
        <p:nvSpPr>
          <p:cNvPr id="30" name="テキスト ボックス 29"/>
          <p:cNvSpPr txBox="1"/>
          <p:nvPr/>
        </p:nvSpPr>
        <p:spPr>
          <a:xfrm>
            <a:off x="4440175" y="3029573"/>
            <a:ext cx="1260389" cy="41549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約２</a:t>
            </a:r>
            <a:r>
              <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m</a:t>
            </a:r>
          </a:p>
        </p:txBody>
      </p:sp>
      <p:sp>
        <p:nvSpPr>
          <p:cNvPr id="32" name="正方形/長方形 31"/>
          <p:cNvSpPr/>
          <p:nvPr/>
        </p:nvSpPr>
        <p:spPr>
          <a:xfrm>
            <a:off x="2558969" y="3870617"/>
            <a:ext cx="487474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立った状態の成人の口から出た飛沫が</a:t>
            </a:r>
            <a:endPar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地面に落ちるまでの飛距離は</a:t>
            </a:r>
            <a:r>
              <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a:t>
            </a: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0"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5m</a:t>
            </a: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程度</a:t>
            </a:r>
          </a:p>
        </p:txBody>
      </p:sp>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125555">
            <a:off x="5263046" y="2082397"/>
            <a:ext cx="496254" cy="496304"/>
          </a:xfrm>
          <a:prstGeom prst="rect">
            <a:avLst/>
          </a:prstGeom>
        </p:spPr>
      </p:pic>
      <p:sp>
        <p:nvSpPr>
          <p:cNvPr id="4" name="テキスト ボックス 3"/>
          <p:cNvSpPr txBox="1"/>
          <p:nvPr/>
        </p:nvSpPr>
        <p:spPr>
          <a:xfrm>
            <a:off x="628847" y="1099402"/>
            <a:ext cx="309578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＜飛沫が飛ぶ距離＞</a:t>
            </a:r>
          </a:p>
        </p:txBody>
      </p:sp>
      <p:sp>
        <p:nvSpPr>
          <p:cNvPr id="2" name="スライド番号プレースホルダー 1">
            <a:extLst>
              <a:ext uri="{FF2B5EF4-FFF2-40B4-BE49-F238E27FC236}">
                <a16:creationId xmlns:a16="http://schemas.microsoft.com/office/drawing/2014/main" id="{C479413C-2867-44E9-8ED2-2B9F8D93ACF3}"/>
              </a:ext>
            </a:extLst>
          </p:cNvPr>
          <p:cNvSpPr>
            <a:spLocks noGrp="1"/>
          </p:cNvSpPr>
          <p:nvPr>
            <p:ph type="sldNum" sz="quarter" idx="12"/>
          </p:nvPr>
        </p:nvSpPr>
        <p:spPr/>
        <p:txBody>
          <a:bodyPr/>
          <a:lstStyle/>
          <a:p>
            <a:fld id="{E8F917B5-0DD6-4257-AB65-F79984592FEB}" type="slidenum">
              <a:rPr kumimoji="1" lang="ja-JP" altLang="en-US" smtClean="0"/>
              <a:t>7</a:t>
            </a:fld>
            <a:endParaRPr kumimoji="1" lang="ja-JP" altLang="en-US"/>
          </a:p>
        </p:txBody>
      </p:sp>
    </p:spTree>
    <p:extLst>
      <p:ext uri="{BB962C8B-B14F-4D97-AF65-F5344CB8AC3E}">
        <p14:creationId xmlns:p14="http://schemas.microsoft.com/office/powerpoint/2010/main" val="279791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4"/>
          <p:cNvPicPr>
            <a:picLocks noChangeAspect="1"/>
          </p:cNvPicPr>
          <p:nvPr/>
        </p:nvPicPr>
        <p:blipFill rotWithShape="1">
          <a:blip r:embed="rId3">
            <a:extLst>
              <a:ext uri="{28A0092B-C50C-407E-A947-70E740481C1C}">
                <a14:useLocalDpi xmlns:a14="http://schemas.microsoft.com/office/drawing/2010/main" val="0"/>
              </a:ext>
            </a:extLst>
          </a:blip>
          <a:srcRect l="61327" t="16399" b="-1625"/>
          <a:stretch/>
        </p:blipFill>
        <p:spPr>
          <a:xfrm>
            <a:off x="6629400" y="1386612"/>
            <a:ext cx="2454478" cy="1698044"/>
          </a:xfrm>
          <a:prstGeom prst="rect">
            <a:avLst/>
          </a:prstGeom>
        </p:spPr>
      </p:pic>
      <p:sp>
        <p:nvSpPr>
          <p:cNvPr id="6" name="テキスト ボックス 5"/>
          <p:cNvSpPr txBox="1"/>
          <p:nvPr/>
        </p:nvSpPr>
        <p:spPr>
          <a:xfrm>
            <a:off x="213310" y="187478"/>
            <a:ext cx="8708621"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rPr>
              <a:t>マスクの着用</a:t>
            </a:r>
          </a:p>
        </p:txBody>
      </p:sp>
      <p:pic>
        <p:nvPicPr>
          <p:cNvPr id="10" name="コンテンツ プレースホルダー 4"/>
          <p:cNvPicPr>
            <a:picLocks noGrp="1" noChangeAspect="1"/>
          </p:cNvPicPr>
          <p:nvPr>
            <p:ph idx="1"/>
          </p:nvPr>
        </p:nvPicPr>
        <p:blipFill rotWithShape="1">
          <a:blip r:embed="rId3">
            <a:extLst>
              <a:ext uri="{28A0092B-C50C-407E-A947-70E740481C1C}">
                <a14:useLocalDpi xmlns:a14="http://schemas.microsoft.com/office/drawing/2010/main" val="0"/>
              </a:ext>
            </a:extLst>
          </a:blip>
          <a:srcRect t="143" r="37845" b="-1"/>
          <a:stretch/>
        </p:blipFill>
        <p:spPr>
          <a:xfrm>
            <a:off x="163581" y="4334217"/>
            <a:ext cx="6041275" cy="2204696"/>
          </a:xfr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0" y="1453678"/>
            <a:ext cx="6578040" cy="2858324"/>
          </a:xfrm>
          <a:prstGeom prst="rect">
            <a:avLst/>
          </a:prstGeom>
        </p:spPr>
      </p:pic>
      <p:sp>
        <p:nvSpPr>
          <p:cNvPr id="9" name="テキスト ボックス 8"/>
          <p:cNvSpPr txBox="1"/>
          <p:nvPr/>
        </p:nvSpPr>
        <p:spPr>
          <a:xfrm>
            <a:off x="1069372" y="880892"/>
            <a:ext cx="699649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咳・くしゃみなどの症状のある人はできる限り、外出を控えましょう。</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やむを得ず出掛けるときは、咳エチケットを心がけましょう。</a:t>
            </a:r>
          </a:p>
        </p:txBody>
      </p:sp>
      <p:sp>
        <p:nvSpPr>
          <p:cNvPr id="7" name="角丸四角形 6"/>
          <p:cNvSpPr/>
          <p:nvPr/>
        </p:nvSpPr>
        <p:spPr>
          <a:xfrm>
            <a:off x="6466114" y="3716514"/>
            <a:ext cx="2596244" cy="2476212"/>
          </a:xfrm>
          <a:prstGeom prst="roundRect">
            <a:avLst/>
          </a:prstGeom>
          <a:noFill/>
          <a:ln w="12700">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マスク着用により、</a:t>
            </a:r>
            <a:endParaRPr kumimoji="1"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79388" marR="0" lvl="0" indent="-179388"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熱中症のリスクが高まります！</a:t>
            </a:r>
            <a:endParaRPr kumimoji="1"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屋外でマスクを外す場合は、人と十分な距離（</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2m</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以上）離れましょう。</a:t>
            </a:r>
          </a:p>
        </p:txBody>
      </p:sp>
      <p:sp>
        <p:nvSpPr>
          <p:cNvPr id="2" name="テキスト ボックス 1"/>
          <p:cNvSpPr txBox="1"/>
          <p:nvPr/>
        </p:nvSpPr>
        <p:spPr>
          <a:xfrm>
            <a:off x="213310" y="6591152"/>
            <a:ext cx="339508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（画像引用；厚生労働省啓発リーフレット）</a:t>
            </a:r>
          </a:p>
        </p:txBody>
      </p:sp>
      <p:sp>
        <p:nvSpPr>
          <p:cNvPr id="3" name="スライド番号プレースホルダー 2">
            <a:extLst>
              <a:ext uri="{FF2B5EF4-FFF2-40B4-BE49-F238E27FC236}">
                <a16:creationId xmlns:a16="http://schemas.microsoft.com/office/drawing/2014/main" id="{F13F195A-BDF1-4B08-BAB3-263298E75C69}"/>
              </a:ext>
            </a:extLst>
          </p:cNvPr>
          <p:cNvSpPr>
            <a:spLocks noGrp="1"/>
          </p:cNvSpPr>
          <p:nvPr>
            <p:ph type="sldNum" sz="quarter" idx="12"/>
          </p:nvPr>
        </p:nvSpPr>
        <p:spPr/>
        <p:txBody>
          <a:bodyPr/>
          <a:lstStyle/>
          <a:p>
            <a:fld id="{E8F917B5-0DD6-4257-AB65-F79984592FEB}" type="slidenum">
              <a:rPr kumimoji="1" lang="ja-JP" altLang="en-US" smtClean="0"/>
              <a:t>8</a:t>
            </a:fld>
            <a:endParaRPr kumimoji="1" lang="ja-JP" altLang="en-US"/>
          </a:p>
        </p:txBody>
      </p:sp>
    </p:spTree>
    <p:extLst>
      <p:ext uri="{BB962C8B-B14F-4D97-AF65-F5344CB8AC3E}">
        <p14:creationId xmlns:p14="http://schemas.microsoft.com/office/powerpoint/2010/main" val="383820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3310" y="187478"/>
            <a:ext cx="8708621" cy="646331"/>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HGP創英角ﾎﾟｯﾌﾟ体" panose="040B0A00000000000000" pitchFamily="50" charset="-128"/>
                <a:ea typeface="HGP創英角ﾎﾟｯﾌﾟ体" panose="040B0A00000000000000" pitchFamily="50" charset="-128"/>
                <a:cs typeface="+mn-cs"/>
              </a:rPr>
              <a:t>こまめな手洗い</a:t>
            </a:r>
          </a:p>
        </p:txBody>
      </p:sp>
      <p:sp>
        <p:nvSpPr>
          <p:cNvPr id="14" name="テキスト ボックス 13"/>
          <p:cNvSpPr txBox="1"/>
          <p:nvPr/>
        </p:nvSpPr>
        <p:spPr>
          <a:xfrm>
            <a:off x="1192628" y="892159"/>
            <a:ext cx="6749984"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新型コロナウイルスの感染経路として、</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飛沫感染のほか、</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接触感染</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に注意が必要です！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08" y="1811330"/>
            <a:ext cx="5209993" cy="4084288"/>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53" y="5983793"/>
            <a:ext cx="4761905" cy="514286"/>
          </a:xfrm>
          <a:prstGeom prst="rect">
            <a:avLst/>
          </a:prstGeom>
        </p:spPr>
      </p:pic>
      <p:sp>
        <p:nvSpPr>
          <p:cNvPr id="17" name="角丸四角形吹き出し 16"/>
          <p:cNvSpPr/>
          <p:nvPr/>
        </p:nvSpPr>
        <p:spPr>
          <a:xfrm>
            <a:off x="5423301" y="1811330"/>
            <a:ext cx="3407878" cy="4398371"/>
          </a:xfrm>
          <a:prstGeom prst="wedgeRoundRectCallout">
            <a:avLst>
              <a:gd name="adj1" fmla="val -52255"/>
              <a:gd name="adj2" fmla="val -5509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テキスト ボックス 17"/>
          <p:cNvSpPr txBox="1"/>
          <p:nvPr/>
        </p:nvSpPr>
        <p:spPr>
          <a:xfrm>
            <a:off x="5423301" y="1957981"/>
            <a:ext cx="340787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水と石けんによる手洗いで、</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殆どのウイルスを減らせます</a:t>
            </a:r>
          </a:p>
        </p:txBody>
      </p:sp>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876" y="6066844"/>
            <a:ext cx="2514286" cy="142857"/>
          </a:xfrm>
          <a:prstGeom prst="rect">
            <a:avLst/>
          </a:prstGeom>
        </p:spPr>
      </p:pic>
      <p:sp>
        <p:nvSpPr>
          <p:cNvPr id="21" name="テキスト ボックス 20"/>
          <p:cNvSpPr txBox="1"/>
          <p:nvPr/>
        </p:nvSpPr>
        <p:spPr>
          <a:xfrm>
            <a:off x="6632328" y="2532721"/>
            <a:ext cx="19313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lumMod val="50000"/>
                  </a:prstClr>
                </a:solidFill>
                <a:effectLst/>
                <a:uLnTx/>
                <a:uFillTx/>
                <a:latin typeface="HG丸ｺﾞｼｯｸM-PRO" panose="020F0600000000000000" pitchFamily="50" charset="-128"/>
                <a:ea typeface="HG丸ｺﾞｼｯｸM-PRO" panose="020F0600000000000000" pitchFamily="50" charset="-128"/>
                <a:cs typeface="+mn-cs"/>
              </a:rPr>
              <a:t>手洗いの効果</a:t>
            </a:r>
            <a:endParaRPr kumimoji="1" lang="en-US" altLang="ja-JP" sz="1600" b="1" i="0" u="none" strike="noStrike" kern="1200" cap="none" spc="0" normalizeH="0" baseline="0" noProof="0" dirty="0">
              <a:ln>
                <a:noFill/>
              </a:ln>
              <a:solidFill>
                <a:prstClr val="white">
                  <a:lumMod val="50000"/>
                </a:prst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lumMod val="50000"/>
                  </a:prstClr>
                </a:solidFill>
                <a:effectLst/>
                <a:uLnTx/>
                <a:uFillTx/>
                <a:latin typeface="HG丸ｺﾞｼｯｸM-PRO" panose="020F0600000000000000" pitchFamily="50" charset="-128"/>
                <a:ea typeface="HG丸ｺﾞｼｯｸM-PRO" panose="020F0600000000000000" pitchFamily="50" charset="-128"/>
                <a:cs typeface="+mn-cs"/>
              </a:rPr>
              <a:t>（イメージ図）</a:t>
            </a:r>
          </a:p>
        </p:txBody>
      </p:sp>
      <p:sp>
        <p:nvSpPr>
          <p:cNvPr id="22" name="楕円 21"/>
          <p:cNvSpPr/>
          <p:nvPr/>
        </p:nvSpPr>
        <p:spPr>
          <a:xfrm>
            <a:off x="5599428" y="2552336"/>
            <a:ext cx="1112274" cy="111227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楕円 22"/>
          <p:cNvSpPr/>
          <p:nvPr/>
        </p:nvSpPr>
        <p:spPr>
          <a:xfrm>
            <a:off x="5812301" y="3815134"/>
            <a:ext cx="686528" cy="686528"/>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楕円 23"/>
          <p:cNvSpPr/>
          <p:nvPr/>
        </p:nvSpPr>
        <p:spPr>
          <a:xfrm>
            <a:off x="5959366" y="4858369"/>
            <a:ext cx="389939" cy="38993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楕円 24"/>
          <p:cNvSpPr/>
          <p:nvPr/>
        </p:nvSpPr>
        <p:spPr>
          <a:xfrm>
            <a:off x="6030134" y="5695421"/>
            <a:ext cx="204611" cy="20461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7" name="直線コネクタ 26"/>
          <p:cNvCxnSpPr>
            <a:stCxn id="22" idx="2"/>
            <a:endCxn id="25" idx="2"/>
          </p:cNvCxnSpPr>
          <p:nvPr/>
        </p:nvCxnSpPr>
        <p:spPr>
          <a:xfrm>
            <a:off x="5599428" y="3108473"/>
            <a:ext cx="430706" cy="268925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2" idx="6"/>
            <a:endCxn id="25" idx="6"/>
          </p:cNvCxnSpPr>
          <p:nvPr/>
        </p:nvCxnSpPr>
        <p:spPr>
          <a:xfrm flipH="1">
            <a:off x="6234745" y="3108473"/>
            <a:ext cx="476957" cy="268925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823723" y="3167273"/>
            <a:ext cx="16344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①手洗いなし</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テキスト ボックス 36"/>
          <p:cNvSpPr txBox="1"/>
          <p:nvPr/>
        </p:nvSpPr>
        <p:spPr>
          <a:xfrm>
            <a:off x="6807303" y="3639441"/>
            <a:ext cx="233376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600" b="0"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cs typeface="+mn-cs"/>
              </a:rPr>
              <a:t>1/100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②流水で</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秒すすぎ</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8" name="テキスト ボックス 37"/>
          <p:cNvSpPr txBox="1"/>
          <p:nvPr/>
        </p:nvSpPr>
        <p:spPr>
          <a:xfrm>
            <a:off x="6823723" y="4306650"/>
            <a:ext cx="2023876"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600" b="0"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cs typeface="+mn-cs"/>
              </a:rPr>
              <a:t>1/10000</a:t>
            </a:r>
            <a:endParaRPr kumimoji="1" lang="ja-JP" altLang="en-US" sz="1600" b="0"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③石けんで</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秒もみ洗い後、流水で</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秒すすぎ</a:t>
            </a:r>
          </a:p>
        </p:txBody>
      </p:sp>
      <p:sp>
        <p:nvSpPr>
          <p:cNvPr id="39" name="テキスト ボックス 38"/>
          <p:cNvSpPr txBox="1"/>
          <p:nvPr/>
        </p:nvSpPr>
        <p:spPr>
          <a:xfrm>
            <a:off x="6808853" y="5408744"/>
            <a:ext cx="193138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600" b="0" i="0" u="none" strike="noStrike" kern="1200" cap="none" spc="0" normalizeH="0" baseline="0" noProof="0" dirty="0">
                <a:ln>
                  <a:noFill/>
                </a:ln>
                <a:solidFill>
                  <a:srgbClr val="ED7D31"/>
                </a:solidFill>
                <a:effectLst/>
                <a:uLnTx/>
                <a:uFillTx/>
                <a:latin typeface="HG丸ｺﾞｼｯｸM-PRO" panose="020F0600000000000000" pitchFamily="50" charset="-128"/>
                <a:ea typeface="HG丸ｺﾞｼｯｸM-PRO" panose="020F0600000000000000" pitchFamily="50" charset="-128"/>
                <a:cs typeface="+mn-cs"/>
              </a:rPr>
              <a:t>1/1000000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④③を</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セット</a:t>
            </a:r>
          </a:p>
        </p:txBody>
      </p:sp>
      <p:sp>
        <p:nvSpPr>
          <p:cNvPr id="2" name="スライド番号プレースホルダー 1">
            <a:extLst>
              <a:ext uri="{FF2B5EF4-FFF2-40B4-BE49-F238E27FC236}">
                <a16:creationId xmlns:a16="http://schemas.microsoft.com/office/drawing/2014/main" id="{DD5FCACC-9CC3-420A-A173-B7CA77308513}"/>
              </a:ext>
            </a:extLst>
          </p:cNvPr>
          <p:cNvSpPr>
            <a:spLocks noGrp="1"/>
          </p:cNvSpPr>
          <p:nvPr>
            <p:ph type="sldNum" sz="quarter" idx="12"/>
          </p:nvPr>
        </p:nvSpPr>
        <p:spPr/>
        <p:txBody>
          <a:bodyPr/>
          <a:lstStyle/>
          <a:p>
            <a:fld id="{E8F917B5-0DD6-4257-AB65-F79984592FEB}" type="slidenum">
              <a:rPr kumimoji="1" lang="ja-JP" altLang="en-US" smtClean="0"/>
              <a:t>9</a:t>
            </a:fld>
            <a:endParaRPr kumimoji="1" lang="ja-JP" altLang="en-US"/>
          </a:p>
        </p:txBody>
      </p:sp>
    </p:spTree>
    <p:extLst>
      <p:ext uri="{BB962C8B-B14F-4D97-AF65-F5344CB8AC3E}">
        <p14:creationId xmlns:p14="http://schemas.microsoft.com/office/powerpoint/2010/main" val="13311822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柳樂プレゼンテンプレート.potx" id="{19C3F4BF-2257-42C6-AF22-CAB0C8BA8336}" vid="{75768EA3-B25C-48AA-989A-49B23C2DB9DE}"/>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2306</TotalTime>
  <Words>4112</Words>
  <Application>Microsoft Office PowerPoint</Application>
  <PresentationFormat>画面に合わせる (4:3)</PresentationFormat>
  <Paragraphs>391</Paragraphs>
  <Slides>21</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21</vt:i4>
      </vt:variant>
    </vt:vector>
  </HeadingPairs>
  <TitlesOfParts>
    <vt:vector size="36" baseType="lpstr">
      <vt:lpstr>HGP創英角ﾎﾟｯﾌﾟ体</vt:lpstr>
      <vt:lpstr>HG丸ｺﾞｼｯｸM-PRO</vt:lpstr>
      <vt:lpstr>HG創英角ﾎﾟｯﾌﾟ体</vt:lpstr>
      <vt:lpstr>メイリオ</vt:lpstr>
      <vt:lpstr>メイリオ</vt:lpstr>
      <vt:lpstr>游ゴシック</vt:lpstr>
      <vt:lpstr>游ゴシック 本文</vt:lpstr>
      <vt:lpstr>游明朝</vt:lpstr>
      <vt:lpstr>Arial</vt:lpstr>
      <vt:lpstr>Calibri</vt:lpstr>
      <vt:lpstr>Calibri Light</vt:lpstr>
      <vt:lpstr>Tw Cen MT</vt:lpstr>
      <vt:lpstr>Office テーマ</vt:lpstr>
      <vt:lpstr>1_Office テーマ</vt:lpstr>
      <vt:lpstr>ホワイト</vt:lpstr>
      <vt:lpstr>PowerPoint プレゼンテーション</vt:lpstr>
      <vt:lpstr>PowerPoint プレゼンテーション</vt:lpstr>
      <vt:lpstr>感染拡大の３要素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「コロナは自業自得」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高尾　真由子</dc:creator>
  <cp:lastModifiedBy>山根 幸子</cp:lastModifiedBy>
  <cp:revision>149</cp:revision>
  <cp:lastPrinted>2021-10-10T05:43:59Z</cp:lastPrinted>
  <dcterms:created xsi:type="dcterms:W3CDTF">2020-09-15T06:41:21Z</dcterms:created>
  <dcterms:modified xsi:type="dcterms:W3CDTF">2021-10-25T02:02:34Z</dcterms:modified>
</cp:coreProperties>
</file>